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4226" r:id="rId1"/>
  </p:sldMasterIdLst>
  <p:notesMasterIdLst>
    <p:notesMasterId r:id="rId26"/>
  </p:notesMasterIdLst>
  <p:handoutMasterIdLst>
    <p:handoutMasterId r:id="rId27"/>
  </p:handoutMasterIdLst>
  <p:sldIdLst>
    <p:sldId id="256" r:id="rId2"/>
    <p:sldId id="274" r:id="rId3"/>
    <p:sldId id="265" r:id="rId4"/>
    <p:sldId id="259" r:id="rId5"/>
    <p:sldId id="278" r:id="rId6"/>
    <p:sldId id="277" r:id="rId7"/>
    <p:sldId id="280" r:id="rId8"/>
    <p:sldId id="279" r:id="rId9"/>
    <p:sldId id="281" r:id="rId10"/>
    <p:sldId id="266" r:id="rId11"/>
    <p:sldId id="273" r:id="rId12"/>
    <p:sldId id="282" r:id="rId13"/>
    <p:sldId id="269" r:id="rId14"/>
    <p:sldId id="260" r:id="rId15"/>
    <p:sldId id="263" r:id="rId16"/>
    <p:sldId id="268" r:id="rId17"/>
    <p:sldId id="270" r:id="rId18"/>
    <p:sldId id="284" r:id="rId19"/>
    <p:sldId id="261" r:id="rId20"/>
    <p:sldId id="285" r:id="rId21"/>
    <p:sldId id="283" r:id="rId22"/>
    <p:sldId id="276" r:id="rId23"/>
    <p:sldId id="272" r:id="rId24"/>
    <p:sldId id="264" r:id="rId25"/>
  </p:sldIdLst>
  <p:sldSz cx="9144000" cy="6858000" type="screen4x3"/>
  <p:notesSz cx="7315200" cy="9601200"/>
  <p:defaultTextStyle>
    <a:defPPr>
      <a:defRPr lang="en-GB"/>
    </a:defPPr>
    <a:lvl1pPr algn="l" defTabSz="457200" rtl="0" eaLnBrk="0" fontAlgn="base"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93">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88" autoAdjust="0"/>
  </p:normalViewPr>
  <p:slideViewPr>
    <p:cSldViewPr>
      <p:cViewPr varScale="1">
        <p:scale>
          <a:sx n="72" d="100"/>
          <a:sy n="72" d="100"/>
        </p:scale>
        <p:origin x="1500"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9" d="100"/>
          <a:sy n="89" d="100"/>
        </p:scale>
        <p:origin x="3714" y="78"/>
      </p:cViewPr>
      <p:guideLst>
        <p:guide orient="horz" pos="2880"/>
        <p:guide pos="2160"/>
        <p:guide orient="horz" pos="299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92"/>
          </a:xfrm>
          <a:prstGeom prst="rect">
            <a:avLst/>
          </a:prstGeom>
        </p:spPr>
        <p:txBody>
          <a:bodyPr vert="horz" wrap="square" lIns="96094" tIns="48047" rIns="96094" bIns="48047" numCol="1" anchor="t" anchorCtr="0" compatLnSpc="1">
            <a:prstTxWarp prst="textNoShape">
              <a:avLst/>
            </a:prstTxWarp>
          </a:bodyPr>
          <a:lstStyle>
            <a:lvl1pPr>
              <a:defRPr sz="1300">
                <a:latin typeface="Arial" panose="020B0604020202020204" pitchFamily="34" charset="0"/>
                <a:cs typeface="Arial" panose="020B0604020202020204" pitchFamily="34" charset="0"/>
              </a:defRPr>
            </a:lvl1pPr>
          </a:lstStyle>
          <a:p>
            <a:pPr>
              <a:defRPr/>
            </a:pPr>
            <a:endParaRPr lang="en-US" altLang="en-US" dirty="0">
              <a:latin typeface="Calibri" panose="020F0502020204030204" pitchFamily="34" charset="0"/>
              <a:cs typeface="Calibri" panose="020F0502020204030204" pitchFamily="34" charset="0"/>
            </a:endParaRPr>
          </a:p>
        </p:txBody>
      </p:sp>
      <p:sp>
        <p:nvSpPr>
          <p:cNvPr id="3" name="Date Placeholder 2"/>
          <p:cNvSpPr>
            <a:spLocks noGrp="1"/>
          </p:cNvSpPr>
          <p:nvPr>
            <p:ph type="dt" sz="quarter" idx="1"/>
          </p:nvPr>
        </p:nvSpPr>
        <p:spPr>
          <a:xfrm>
            <a:off x="4143587" y="0"/>
            <a:ext cx="3169920" cy="481792"/>
          </a:xfrm>
          <a:prstGeom prst="rect">
            <a:avLst/>
          </a:prstGeom>
        </p:spPr>
        <p:txBody>
          <a:bodyPr vert="horz" wrap="square" lIns="96094" tIns="48047" rIns="96094" bIns="48047" numCol="1" anchor="t" anchorCtr="0" compatLnSpc="1">
            <a:prstTxWarp prst="textNoShape">
              <a:avLst/>
            </a:prstTxWarp>
          </a:bodyPr>
          <a:lstStyle>
            <a:lvl1pPr algn="r">
              <a:defRPr sz="1300">
                <a:latin typeface="Arial" panose="020B0604020202020204" pitchFamily="34" charset="0"/>
                <a:cs typeface="Arial" panose="020B0604020202020204" pitchFamily="34" charset="0"/>
              </a:defRPr>
            </a:lvl1pPr>
          </a:lstStyle>
          <a:p>
            <a:pPr>
              <a:defRPr/>
            </a:pPr>
            <a:fld id="{B049D3CD-5865-4A8C-B87C-60678452E3BE}" type="datetimeFigureOut">
              <a:rPr lang="en-US" altLang="en-US">
                <a:latin typeface="Calibri" panose="020F0502020204030204" pitchFamily="34" charset="0"/>
                <a:cs typeface="Calibri" panose="020F0502020204030204" pitchFamily="34" charset="0"/>
              </a:rPr>
              <a:pPr>
                <a:defRPr/>
              </a:pPr>
              <a:t>12/16/2016</a:t>
            </a:fld>
            <a:endParaRPr lang="en-US" altLang="en-US"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2"/>
          </p:nvPr>
        </p:nvSpPr>
        <p:spPr>
          <a:xfrm>
            <a:off x="0" y="9119408"/>
            <a:ext cx="3169920" cy="481792"/>
          </a:xfrm>
          <a:prstGeom prst="rect">
            <a:avLst/>
          </a:prstGeom>
        </p:spPr>
        <p:txBody>
          <a:bodyPr vert="horz" wrap="square" lIns="96094" tIns="48047" rIns="96094" bIns="48047" numCol="1" anchor="b" anchorCtr="0" compatLnSpc="1">
            <a:prstTxWarp prst="textNoShape">
              <a:avLst/>
            </a:prstTxWarp>
          </a:bodyPr>
          <a:lstStyle>
            <a:lvl1pPr>
              <a:defRPr sz="1300">
                <a:latin typeface="Arial" panose="020B0604020202020204" pitchFamily="34" charset="0"/>
                <a:cs typeface="Arial" panose="020B0604020202020204" pitchFamily="34" charset="0"/>
              </a:defRPr>
            </a:lvl1pPr>
          </a:lstStyle>
          <a:p>
            <a:pPr>
              <a:defRPr/>
            </a:pPr>
            <a:endParaRPr lang="en-US" altLang="en-US"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4143587" y="9119408"/>
            <a:ext cx="3169920" cy="481792"/>
          </a:xfrm>
          <a:prstGeom prst="rect">
            <a:avLst/>
          </a:prstGeom>
        </p:spPr>
        <p:txBody>
          <a:bodyPr vert="horz" wrap="square" lIns="96094" tIns="48047" rIns="96094" bIns="48047" numCol="1" anchor="b" anchorCtr="0" compatLnSpc="1">
            <a:prstTxWarp prst="textNoShape">
              <a:avLst/>
            </a:prstTxWarp>
          </a:bodyPr>
          <a:lstStyle>
            <a:lvl1pPr algn="r">
              <a:defRPr sz="1300" smtClean="0"/>
            </a:lvl1pPr>
          </a:lstStyle>
          <a:p>
            <a:pPr>
              <a:defRPr/>
            </a:pPr>
            <a:fld id="{95A32519-5678-433F-B588-CD2A20111E6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613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1"/>
            <a:ext cx="7315200" cy="96012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6094" tIns="48047" rIns="96094" bIns="48047" anchor="ctr"/>
          <a:lstStyle/>
          <a:p>
            <a:pPr eaLnBrk="1" hangingPunct="1">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5123" name="AutoShape 2"/>
          <p:cNvSpPr>
            <a:spLocks noChangeArrowheads="1"/>
          </p:cNvSpPr>
          <p:nvPr/>
        </p:nvSpPr>
        <p:spPr bwMode="auto">
          <a:xfrm>
            <a:off x="0" y="1"/>
            <a:ext cx="7315200" cy="96012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6094" tIns="48047" rIns="96094" bIns="48047" anchor="ctr"/>
          <a:lstStyle/>
          <a:p>
            <a:pPr eaLnBrk="1" hangingPunct="1">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5124" name="AutoShape 3"/>
          <p:cNvSpPr>
            <a:spLocks noChangeArrowheads="1"/>
          </p:cNvSpPr>
          <p:nvPr/>
        </p:nvSpPr>
        <p:spPr bwMode="auto">
          <a:xfrm>
            <a:off x="0" y="1"/>
            <a:ext cx="7315200" cy="96012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6094" tIns="48047" rIns="96094" bIns="48047" anchor="ctr"/>
          <a:lstStyle/>
          <a:p>
            <a:pPr eaLnBrk="1" hangingPunct="1">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5125" name="Text Box 4"/>
          <p:cNvSpPr txBox="1">
            <a:spLocks noChangeArrowheads="1"/>
          </p:cNvSpPr>
          <p:nvPr/>
        </p:nvSpPr>
        <p:spPr bwMode="auto">
          <a:xfrm>
            <a:off x="0" y="1"/>
            <a:ext cx="3169920" cy="4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6094" tIns="48047" rIns="96094" bIns="48047" anchor="ctr"/>
          <a:lstStyle/>
          <a:p>
            <a:pPr eaLnBrk="1" hangingPunct="1">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5126" name="Text Box 5"/>
          <p:cNvSpPr txBox="1">
            <a:spLocks noChangeArrowheads="1"/>
          </p:cNvSpPr>
          <p:nvPr/>
        </p:nvSpPr>
        <p:spPr bwMode="auto">
          <a:xfrm>
            <a:off x="4143587" y="1"/>
            <a:ext cx="3169920" cy="4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6094" tIns="48047" rIns="96094" bIns="48047" anchor="ctr"/>
          <a:lstStyle/>
          <a:p>
            <a:pPr eaLnBrk="1" hangingPunct="1">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5127" name="Rectangle 6"/>
          <p:cNvSpPr>
            <a:spLocks noGrp="1" noRot="1" noChangeAspect="1" noChangeArrowheads="1"/>
          </p:cNvSpPr>
          <p:nvPr>
            <p:ph type="sldImg"/>
          </p:nvPr>
        </p:nvSpPr>
        <p:spPr bwMode="auto">
          <a:xfrm>
            <a:off x="1257300" y="719138"/>
            <a:ext cx="4795838" cy="3595687"/>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9" name="Rectangle 7"/>
          <p:cNvSpPr>
            <a:spLocks noGrp="1" noChangeArrowheads="1"/>
          </p:cNvSpPr>
          <p:nvPr>
            <p:ph type="body"/>
          </p:nvPr>
        </p:nvSpPr>
        <p:spPr bwMode="auto">
          <a:xfrm>
            <a:off x="731520" y="4560529"/>
            <a:ext cx="5847081" cy="4314683"/>
          </a:xfrm>
          <a:prstGeom prst="rect">
            <a:avLst/>
          </a:prstGeom>
          <a:noFill/>
          <a:ln w="9525">
            <a:noFill/>
            <a:round/>
            <a:headEnd/>
            <a:tailEnd/>
          </a:ln>
          <a:effectLst/>
        </p:spPr>
        <p:txBody>
          <a:bodyPr vert="horz" wrap="square" lIns="94581" tIns="49182" rIns="94581" bIns="49182" numCol="1" anchor="t" anchorCtr="0" compatLnSpc="1">
            <a:prstTxWarp prst="textNoShape">
              <a:avLst/>
            </a:prstTxWarp>
          </a:bodyPr>
          <a:lstStyle/>
          <a:p>
            <a:pPr lvl="0"/>
            <a:endParaRPr lang="en-US" altLang="en-US" noProof="0" dirty="0" smtClean="0"/>
          </a:p>
        </p:txBody>
      </p:sp>
      <p:sp>
        <p:nvSpPr>
          <p:cNvPr id="5129" name="Text Box 8"/>
          <p:cNvSpPr txBox="1">
            <a:spLocks noChangeArrowheads="1"/>
          </p:cNvSpPr>
          <p:nvPr/>
        </p:nvSpPr>
        <p:spPr bwMode="auto">
          <a:xfrm>
            <a:off x="0" y="9117758"/>
            <a:ext cx="3169920" cy="4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6094" tIns="48047" rIns="96094" bIns="48047" anchor="ctr"/>
          <a:lstStyle/>
          <a:p>
            <a:pPr eaLnBrk="1" hangingPunct="1">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3081" name="Rectangle 9"/>
          <p:cNvSpPr>
            <a:spLocks noGrp="1" noChangeArrowheads="1"/>
          </p:cNvSpPr>
          <p:nvPr>
            <p:ph type="sldNum"/>
          </p:nvPr>
        </p:nvSpPr>
        <p:spPr bwMode="auto">
          <a:xfrm>
            <a:off x="4143588" y="9117757"/>
            <a:ext cx="3164839" cy="475193"/>
          </a:xfrm>
          <a:prstGeom prst="rect">
            <a:avLst/>
          </a:prstGeom>
          <a:noFill/>
          <a:ln w="9525">
            <a:noFill/>
            <a:round/>
            <a:headEnd/>
            <a:tailEnd/>
          </a:ln>
          <a:effectLst/>
        </p:spPr>
        <p:txBody>
          <a:bodyPr vert="horz" wrap="square" lIns="94581" tIns="49182" rIns="94581" bIns="49182" numCol="1" anchor="b" anchorCtr="0" compatLnSpc="1">
            <a:prstTxWarp prst="textNoShape">
              <a:avLst/>
            </a:prstTxWarp>
          </a:bodyPr>
          <a:lstStyle>
            <a:lvl1pPr algn="r" eaLnBrk="1" hangingPunct="1">
              <a:buSzPct val="100000"/>
              <a:tabLst>
                <a:tab pos="760747" algn="l"/>
                <a:tab pos="1521493" algn="l"/>
                <a:tab pos="2282240" algn="l"/>
                <a:tab pos="3042986" algn="l"/>
              </a:tabLst>
              <a:defRPr sz="1300" smtClean="0">
                <a:solidFill>
                  <a:srgbClr val="000000"/>
                </a:solidFill>
                <a:latin typeface="Calibri" panose="020F0502020204030204" pitchFamily="34" charset="0"/>
                <a:cs typeface="Calibri" panose="020F0502020204030204" pitchFamily="34" charset="0"/>
              </a:defRPr>
            </a:lvl1pPr>
          </a:lstStyle>
          <a:p>
            <a:pPr>
              <a:defRPr/>
            </a:pPr>
            <a:fld id="{08E6F01E-8FCF-4AB0-999B-0C6058B9FB20}" type="slidenum">
              <a:rPr lang="en-US" altLang="en-US" smtClean="0"/>
              <a:pPr>
                <a:defRPr/>
              </a:pPr>
              <a:t>‹#›</a:t>
            </a:fld>
            <a:endParaRPr lang="en-US" altLang="en-US" dirty="0"/>
          </a:p>
        </p:txBody>
      </p:sp>
    </p:spTree>
    <p:extLst>
      <p:ext uri="{BB962C8B-B14F-4D97-AF65-F5344CB8AC3E}">
        <p14:creationId xmlns:p14="http://schemas.microsoft.com/office/powerpoint/2010/main" val="40611699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Calibri" panose="020F0502020204030204" pitchFamily="34"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360DF2B7-10F5-4BC9-99EB-308A38500CD6}" type="slidenum">
              <a:rPr lang="en-US" altLang="en-US">
                <a:latin typeface="Calibri" panose="020F0502020204030204" pitchFamily="34" charset="0"/>
              </a:rPr>
              <a:pPr>
                <a:spcBef>
                  <a:spcPct val="0"/>
                </a:spcBef>
                <a:buClrTx/>
                <a:buFontTx/>
                <a:buNone/>
              </a:pPr>
              <a:t>1</a:t>
            </a:fld>
            <a:endParaRPr lang="en-US" altLang="en-US">
              <a:latin typeface="Calibri" panose="020F0502020204030204" pitchFamily="34" charset="0"/>
            </a:endParaRPr>
          </a:p>
        </p:txBody>
      </p:sp>
      <p:sp>
        <p:nvSpPr>
          <p:cNvPr id="8195" name="Text Box 1"/>
          <p:cNvSpPr txBox="1">
            <a:spLocks noChangeArrowheads="1"/>
          </p:cNvSpPr>
          <p:nvPr/>
        </p:nvSpPr>
        <p:spPr bwMode="auto">
          <a:xfrm>
            <a:off x="4143587" y="9117758"/>
            <a:ext cx="3168226" cy="47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581" tIns="49182" rIns="94581" bIns="491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FD6623-BC14-44CE-BC7F-B1CCA2061773}" type="slidenum">
              <a:rPr lang="en-US" altLang="en-US">
                <a:latin typeface="Calibri" panose="020F0502020204030204" pitchFamily="34" charset="0"/>
                <a:cs typeface="Calibri" panose="020F0502020204030204" pitchFamily="34" charset="0"/>
              </a:rPr>
              <a:pPr algn="r" eaLnBrk="1" hangingPunct="1">
                <a:spcBef>
                  <a:spcPct val="0"/>
                </a:spcBef>
                <a:buClrTx/>
                <a:buFontTx/>
                <a:buNone/>
              </a:pPr>
              <a:t>1</a:t>
            </a:fld>
            <a:endParaRPr lang="en-US" altLang="en-US" dirty="0">
              <a:latin typeface="Calibri" panose="020F0502020204030204" pitchFamily="34" charset="0"/>
              <a:cs typeface="Calibri" panose="020F0502020204030204" pitchFamily="34" charset="0"/>
            </a:endParaRPr>
          </a:p>
        </p:txBody>
      </p:sp>
      <p:sp>
        <p:nvSpPr>
          <p:cNvPr id="8196" name="Text Box 2"/>
          <p:cNvSpPr txBox="1">
            <a:spLocks noChangeArrowheads="1"/>
          </p:cNvSpPr>
          <p:nvPr/>
        </p:nvSpPr>
        <p:spPr bwMode="auto">
          <a:xfrm>
            <a:off x="4143587" y="9117758"/>
            <a:ext cx="3169920" cy="48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581" tIns="49182" rIns="94581" bIns="49182"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31675F-4B14-45A5-B7C3-C0B89DE01955}" type="slidenum">
              <a:rPr lang="en-US" altLang="en-US">
                <a:latin typeface="Calibri" panose="020F0502020204030204" pitchFamily="34" charset="0"/>
                <a:cs typeface="Calibri" panose="020F0502020204030204" pitchFamily="34" charset="0"/>
              </a:rPr>
              <a:pPr algn="r" eaLnBrk="1" hangingPunct="1">
                <a:spcBef>
                  <a:spcPct val="0"/>
                </a:spcBef>
                <a:buClrTx/>
                <a:buFontTx/>
                <a:buNone/>
              </a:pPr>
              <a:t>1</a:t>
            </a:fld>
            <a:endParaRPr lang="en-US" altLang="en-US" dirty="0">
              <a:latin typeface="Calibri" panose="020F0502020204030204" pitchFamily="34" charset="0"/>
              <a:cs typeface="Calibri" panose="020F0502020204030204" pitchFamily="34" charset="0"/>
            </a:endParaRPr>
          </a:p>
        </p:txBody>
      </p:sp>
      <p:sp>
        <p:nvSpPr>
          <p:cNvPr id="8197" name="Rectangle 3"/>
          <p:cNvSpPr>
            <a:spLocks noGrp="1" noRot="1" noChangeAspect="1" noChangeArrowheads="1" noTextEdit="1"/>
          </p:cNvSpPr>
          <p:nvPr>
            <p:ph type="sldImg"/>
          </p:nvPr>
        </p:nvSpPr>
        <p:spPr>
          <a:xfrm>
            <a:off x="1257300" y="719138"/>
            <a:ext cx="4800600" cy="3600450"/>
          </a:xfrm>
          <a:solidFill>
            <a:srgbClr val="FFFFFF"/>
          </a:solidFill>
          <a:ln/>
        </p:spPr>
      </p:sp>
      <p:sp>
        <p:nvSpPr>
          <p:cNvPr id="8198" name="Rectangle 4"/>
          <p:cNvSpPr>
            <a:spLocks noGrp="1" noChangeArrowheads="1"/>
          </p:cNvSpPr>
          <p:nvPr>
            <p:ph type="body" idx="1"/>
          </p:nvPr>
        </p:nvSpPr>
        <p:spPr>
          <a:xfrm>
            <a:off x="731520" y="4560529"/>
            <a:ext cx="5852160" cy="4319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ts val="473"/>
              </a:spcBef>
              <a:buClrTx/>
              <a:tabLst>
                <a:tab pos="0" algn="l"/>
                <a:tab pos="480471" algn="l"/>
                <a:tab pos="960943" algn="l"/>
                <a:tab pos="1441414" algn="l"/>
                <a:tab pos="1921886" algn="l"/>
                <a:tab pos="2402357" algn="l"/>
                <a:tab pos="2882829" algn="l"/>
                <a:tab pos="3363300" algn="l"/>
                <a:tab pos="3843772" algn="l"/>
                <a:tab pos="4324243" algn="l"/>
                <a:tab pos="4804715" algn="l"/>
                <a:tab pos="5285186" algn="l"/>
                <a:tab pos="5765658" algn="l"/>
                <a:tab pos="6246129" algn="l"/>
                <a:tab pos="6726601" algn="l"/>
                <a:tab pos="7207072" algn="l"/>
                <a:tab pos="7687544" algn="l"/>
                <a:tab pos="8168015" algn="l"/>
                <a:tab pos="8648487" algn="l"/>
                <a:tab pos="9128958" algn="l"/>
                <a:tab pos="9609430" algn="l"/>
              </a:tabLst>
            </a:pPr>
            <a:r>
              <a:rPr lang="en-US" altLang="en-US" dirty="0" smtClean="0">
                <a:latin typeface="Calibri" panose="020F0502020204030204" pitchFamily="34" charset="0"/>
                <a:ea typeface="SimSun" panose="02010600030101010101" pitchFamily="2" charset="-122"/>
              </a:rPr>
              <a:t>Slide 17: Added footnote, “unless taxpayers have never made improvements.”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C17A0D8F-5FE1-45DB-8482-63ADE31C11E4}" type="slidenum">
              <a:rPr lang="en-US" altLang="en-US">
                <a:latin typeface="Calibri" panose="020F0502020204030204" pitchFamily="34" charset="0"/>
              </a:rPr>
              <a:pPr>
                <a:spcBef>
                  <a:spcPct val="0"/>
                </a:spcBef>
                <a:buClrTx/>
                <a:buFontTx/>
                <a:buNone/>
              </a:pPr>
              <a:t>15</a:t>
            </a:fld>
            <a:endParaRPr lang="en-US" altLang="en-US">
              <a:latin typeface="Calibri" panose="020F0502020204030204" pitchFamily="34" charset="0"/>
            </a:endParaRPr>
          </a:p>
        </p:txBody>
      </p:sp>
      <p:sp>
        <p:nvSpPr>
          <p:cNvPr id="30723"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30724"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Installed items must meet IRS requirements with regard to energy ratings in order to qualify for the credit.  Taxpayers should have documentation showing that the requirements were met.  Many HVAC systems that vendors sell taxpayers do not meet the minimum requirements.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AA3FE36D-AAB7-4080-A678-E448677AC23E}" type="slidenum">
              <a:rPr lang="en-US" altLang="en-US">
                <a:latin typeface="Calibri" panose="020F0502020204030204" pitchFamily="34" charset="0"/>
              </a:rPr>
              <a:pPr>
                <a:spcBef>
                  <a:spcPct val="0"/>
                </a:spcBef>
                <a:buClrTx/>
                <a:buFontTx/>
                <a:buNone/>
              </a:pPr>
              <a:t>16</a:t>
            </a:fld>
            <a:endParaRPr lang="en-US" altLang="en-US">
              <a:latin typeface="Calibri" panose="020F0502020204030204" pitchFamily="34" charset="0"/>
            </a:endParaRPr>
          </a:p>
        </p:txBody>
      </p:sp>
      <p:sp>
        <p:nvSpPr>
          <p:cNvPr id="32771"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32772"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143587" y="9119408"/>
            <a:ext cx="3169920" cy="4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4" tIns="48047" rIns="96094" bIns="48047" anchor="b"/>
          <a:lstStyle/>
          <a:p>
            <a:pPr algn="r" eaLnBrk="1" hangingPunct="1">
              <a:buClr>
                <a:srgbClr val="000000"/>
              </a:buClr>
              <a:buSzPct val="100000"/>
              <a:buFont typeface="Times New Roman" panose="02020603050405020304" pitchFamily="18" charset="0"/>
              <a:buNone/>
            </a:pPr>
            <a:fld id="{236BE2DD-E76C-4CC7-9CFB-BEF2EB8977C1}" type="slidenum">
              <a:rPr lang="en-US" altLang="en-US" sz="1300">
                <a:latin typeface="Calibri" panose="020F0502020204030204" pitchFamily="34" charset="0"/>
                <a:cs typeface="Calibri" panose="020F0502020204030204" pitchFamily="34" charset="0"/>
              </a:rPr>
              <a:pPr algn="r" eaLnBrk="1" hangingPunct="1">
                <a:buClr>
                  <a:srgbClr val="000000"/>
                </a:buClr>
                <a:buSzPct val="100000"/>
                <a:buFont typeface="Times New Roman" panose="02020603050405020304" pitchFamily="18" charset="0"/>
                <a:buNone/>
              </a:pPr>
              <a:t>18</a:t>
            </a:fld>
            <a:endParaRPr lang="en-US" altLang="en-US" sz="1300" dirty="0">
              <a:latin typeface="Calibri" panose="020F0502020204030204" pitchFamily="34" charset="0"/>
              <a:cs typeface="Calibri" panose="020F050202020403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0"/>
          </p:nvPr>
        </p:nvSpPr>
        <p:spPr/>
        <p:txBody>
          <a:bodyPr/>
          <a:lstStyle/>
          <a:p>
            <a:pPr>
              <a:defRPr/>
            </a:pPr>
            <a:fld id="{08E6F01E-8FCF-4AB0-999B-0C6058B9FB20}" type="slidenum">
              <a:rPr lang="en-US" altLang="en-US" smtClean="0"/>
              <a:pPr>
                <a:defRPr/>
              </a:pPr>
              <a:t>18</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DAE85407-2192-4A3F-8753-09EAF8FD5EF3}" type="slidenum">
              <a:rPr lang="en-US" altLang="en-US">
                <a:latin typeface="Calibri" panose="020F0502020204030204" pitchFamily="34" charset="0"/>
              </a:rPr>
              <a:pPr>
                <a:spcBef>
                  <a:spcPct val="0"/>
                </a:spcBef>
                <a:buClrTx/>
                <a:buFontTx/>
                <a:buNone/>
              </a:pPr>
              <a:t>19</a:t>
            </a:fld>
            <a:endParaRPr lang="en-US" altLang="en-US">
              <a:latin typeface="Calibri" panose="020F0502020204030204" pitchFamily="34" charset="0"/>
            </a:endParaRPr>
          </a:p>
        </p:txBody>
      </p:sp>
      <p:sp>
        <p:nvSpPr>
          <p:cNvPr id="37891"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37892"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Must meet ALL these requirements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073B84C5-E985-486D-84A6-3B2ED40A7FA0}" type="slidenum">
              <a:rPr lang="en-US" altLang="en-US">
                <a:latin typeface="Calibri" panose="020F0502020204030204" pitchFamily="34" charset="0"/>
              </a:rPr>
              <a:pPr>
                <a:spcBef>
                  <a:spcPct val="0"/>
                </a:spcBef>
                <a:buClrTx/>
                <a:buFontTx/>
                <a:buNone/>
              </a:pPr>
              <a:t>20</a:t>
            </a:fld>
            <a:endParaRPr lang="en-US" altLang="en-US">
              <a:latin typeface="Calibri" panose="020F0502020204030204" pitchFamily="34" charset="0"/>
            </a:endParaRPr>
          </a:p>
        </p:txBody>
      </p:sp>
      <p:sp>
        <p:nvSpPr>
          <p:cNvPr id="39939"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39940"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Must meet ALL these requirements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74C14E35-F154-486F-9CF9-00871BD009F9}" type="slidenum">
              <a:rPr lang="en-US" altLang="en-US">
                <a:latin typeface="Calibri" panose="020F0502020204030204" pitchFamily="34" charset="0"/>
              </a:rPr>
              <a:pPr>
                <a:spcBef>
                  <a:spcPct val="0"/>
                </a:spcBef>
                <a:buClrTx/>
                <a:buFontTx/>
                <a:buNone/>
              </a:pPr>
              <a:t>21</a:t>
            </a:fld>
            <a:endParaRPr lang="en-US" altLang="en-US">
              <a:latin typeface="Calibri" panose="020F0502020204030204" pitchFamily="34" charset="0"/>
            </a:endParaRPr>
          </a:p>
        </p:txBody>
      </p:sp>
      <p:sp>
        <p:nvSpPr>
          <p:cNvPr id="41987"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41988"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TaxSlayer does not automatically generate Schedule R.  Counselors need to understand the requirements and select Schedule R from the Credits menu if they feel the taxpayer may qualify for the credit.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143587" y="9119408"/>
            <a:ext cx="3169920" cy="4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4" tIns="48047" rIns="96094" bIns="48047" anchor="b"/>
          <a:lstStyle/>
          <a:p>
            <a:pPr algn="r" eaLnBrk="1" hangingPunct="1">
              <a:buClr>
                <a:srgbClr val="000000"/>
              </a:buClr>
              <a:buSzPct val="100000"/>
              <a:buFont typeface="Times New Roman" panose="02020603050405020304" pitchFamily="18" charset="0"/>
              <a:buNone/>
            </a:pPr>
            <a:fld id="{2453BEC0-1148-4108-90A8-477C937CD3C1}" type="slidenum">
              <a:rPr lang="en-US" altLang="en-US" sz="1300">
                <a:latin typeface="Calibri" panose="020F0502020204030204" pitchFamily="34" charset="0"/>
                <a:cs typeface="Calibri" panose="020F0502020204030204" pitchFamily="34" charset="0"/>
              </a:rPr>
              <a:pPr algn="r" eaLnBrk="1" hangingPunct="1">
                <a:buClr>
                  <a:srgbClr val="000000"/>
                </a:buClr>
                <a:buSzPct val="100000"/>
                <a:buFont typeface="Times New Roman" panose="02020603050405020304" pitchFamily="18" charset="0"/>
                <a:buNone/>
              </a:pPr>
              <a:t>24</a:t>
            </a:fld>
            <a:endParaRPr lang="en-US" altLang="en-US" sz="1300" dirty="0">
              <a:latin typeface="Calibri" panose="020F0502020204030204" pitchFamily="34" charset="0"/>
              <a:cs typeface="Calibri" panose="020F050202020403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0"/>
          </p:nvPr>
        </p:nvSpPr>
        <p:spPr/>
        <p:txBody>
          <a:bodyPr/>
          <a:lstStyle/>
          <a:p>
            <a:pPr>
              <a:defRPr/>
            </a:pPr>
            <a:fld id="{08E6F01E-8FCF-4AB0-999B-0C6058B9FB20}" type="slidenum">
              <a:rPr lang="en-US" altLang="en-US" smtClean="0"/>
              <a:pPr>
                <a:defRPr/>
              </a:pPr>
              <a:t>24</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1pPr>
            <a:lvl2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2pPr>
            <a:lvl3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3pPr>
            <a:lvl4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4pPr>
            <a:lvl5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5pPr>
            <a:lvl6pPr marL="2642593"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6pPr>
            <a:lvl7pPr marL="3123065"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7pPr>
            <a:lvl8pPr marL="3603536"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8pPr>
            <a:lvl9pPr marL="4084008"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9pPr>
          </a:lstStyle>
          <a:p>
            <a:fld id="{D23C3980-0810-487E-8411-F6E988C4F8E5}" type="slidenum">
              <a:rPr lang="en-US" altLang="en-US" sz="1300">
                <a:solidFill>
                  <a:srgbClr val="000000"/>
                </a:solidFill>
                <a:latin typeface="Calibri" panose="020F0502020204030204" pitchFamily="34" charset="0"/>
                <a:cs typeface="Calibri" panose="020F0502020204030204" pitchFamily="34" charset="0"/>
              </a:rPr>
              <a:pPr/>
              <a:t>2</a:t>
            </a:fld>
            <a:endParaRPr lang="en-US" altLang="en-US" sz="1300" dirty="0">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To claim the credit for a refund designation, </a:t>
            </a:r>
          </a:p>
          <a:p>
            <a:pPr marL="240236" indent="-240236">
              <a:buFont typeface="Times New Roman" panose="02020603050405020304" pitchFamily="18" charset="0"/>
              <a:buAutoNum type="arabicParenR"/>
              <a:defRPr/>
            </a:pPr>
            <a:r>
              <a:rPr lang="en-US" dirty="0" smtClean="0"/>
              <a:t>Account must be set up before the return is filed, </a:t>
            </a:r>
          </a:p>
          <a:p>
            <a:pPr marL="240236" indent="-240236">
              <a:buFont typeface="Times New Roman" panose="02020603050405020304" pitchFamily="18" charset="0"/>
              <a:buAutoNum type="arabicParenR"/>
              <a:defRPr/>
            </a:pPr>
            <a:r>
              <a:rPr lang="en-US" dirty="0" smtClean="0"/>
              <a:t>The trustee must be informed it is a contribution for the prior year, and</a:t>
            </a:r>
          </a:p>
          <a:p>
            <a:pPr marL="240236" indent="-240236">
              <a:buFont typeface="Times New Roman" panose="02020603050405020304" pitchFamily="18" charset="0"/>
              <a:buAutoNum type="arabicParenR"/>
              <a:defRPr/>
            </a:pPr>
            <a:r>
              <a:rPr lang="en-US" dirty="0" smtClean="0"/>
              <a:t>The deposit must occur before the filing due date.</a:t>
            </a:r>
          </a:p>
          <a:p>
            <a:pPr>
              <a:defRPr/>
            </a:pPr>
            <a:r>
              <a:rPr lang="en-US" dirty="0" smtClean="0"/>
              <a:t>If any of these doesn’t happen, the return must be amended to remove the credit.</a:t>
            </a:r>
            <a:endParaRPr lang="en-US" dirty="0"/>
          </a:p>
        </p:txBody>
      </p:sp>
      <p:sp>
        <p:nvSpPr>
          <p:cNvPr id="122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1pPr>
            <a:lvl2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2pPr>
            <a:lvl3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3pPr>
            <a:lvl4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4pPr>
            <a:lvl5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5pPr>
            <a:lvl6pPr marL="2642593"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6pPr>
            <a:lvl7pPr marL="3123065"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7pPr>
            <a:lvl8pPr marL="3603536"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8pPr>
            <a:lvl9pPr marL="4084008"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9pPr>
          </a:lstStyle>
          <a:p>
            <a:fld id="{48759CCD-D6A5-41C4-B7D1-0F46B4167AA3}" type="slidenum">
              <a:rPr lang="en-US" altLang="en-US" sz="1300">
                <a:solidFill>
                  <a:srgbClr val="000000"/>
                </a:solidFill>
                <a:latin typeface="Calibri" panose="020F0502020204030204" pitchFamily="34" charset="0"/>
                <a:cs typeface="Calibri" panose="020F0502020204030204" pitchFamily="34" charset="0"/>
              </a:rPr>
              <a:pPr/>
              <a:t>3</a:t>
            </a:fld>
            <a:endParaRPr lang="en-US" altLang="en-US" sz="1300" dirty="0">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760480B8-7E3B-4F85-A19B-45CC96626B51}" type="slidenum">
              <a:rPr lang="en-US" altLang="en-US">
                <a:latin typeface="Calibri" panose="020F0502020204030204" pitchFamily="34" charset="0"/>
              </a:rPr>
              <a:pPr>
                <a:spcBef>
                  <a:spcPct val="0"/>
                </a:spcBef>
                <a:buClrTx/>
                <a:buFontTx/>
                <a:buNone/>
              </a:pPr>
              <a:t>4</a:t>
            </a:fld>
            <a:endParaRPr lang="en-US" altLang="en-US">
              <a:latin typeface="Calibri" panose="020F0502020204030204" pitchFamily="34" charset="0"/>
            </a:endParaRPr>
          </a:p>
        </p:txBody>
      </p:sp>
      <p:sp>
        <p:nvSpPr>
          <p:cNvPr id="14339"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14340"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145956ED-216E-490F-AB5E-BC591307E884}" type="slidenum">
              <a:rPr lang="en-US" altLang="en-US">
                <a:latin typeface="Calibri" panose="020F0502020204030204" pitchFamily="34" charset="0"/>
              </a:rPr>
              <a:pPr>
                <a:spcBef>
                  <a:spcPct val="0"/>
                </a:spcBef>
                <a:buClrTx/>
                <a:buFontTx/>
                <a:buNone/>
              </a:pPr>
              <a:t>5</a:t>
            </a:fld>
            <a:endParaRPr lang="en-US" altLang="en-US">
              <a:latin typeface="Calibri" panose="020F0502020204030204" pitchFamily="34" charset="0"/>
            </a:endParaRPr>
          </a:p>
        </p:txBody>
      </p:sp>
      <p:sp>
        <p:nvSpPr>
          <p:cNvPr id="16387"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16388"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Pub 4012 page</a:t>
            </a:r>
            <a:r>
              <a:rPr lang="en-US" baseline="0" dirty="0" smtClean="0"/>
              <a:t> E-5:  TaxSlayer Hint</a:t>
            </a:r>
          </a:p>
          <a:p>
            <a:endParaRPr lang="en-US" dirty="0"/>
          </a:p>
        </p:txBody>
      </p:sp>
      <p:sp>
        <p:nvSpPr>
          <p:cNvPr id="4" name="Slide Number Placeholder 3"/>
          <p:cNvSpPr>
            <a:spLocks noGrp="1"/>
          </p:cNvSpPr>
          <p:nvPr>
            <p:ph type="sldNum" idx="10"/>
          </p:nvPr>
        </p:nvSpPr>
        <p:spPr/>
        <p:txBody>
          <a:bodyPr/>
          <a:lstStyle/>
          <a:p>
            <a:pPr>
              <a:defRPr/>
            </a:pPr>
            <a:fld id="{08E6F01E-8FCF-4AB0-999B-0C6058B9FB20}" type="slidenum">
              <a:rPr lang="en-US" altLang="en-US" smtClean="0"/>
              <a:pPr>
                <a:defRPr/>
              </a:pPr>
              <a:t>9</a:t>
            </a:fld>
            <a:endParaRPr lang="en-US" altLang="en-US" dirty="0"/>
          </a:p>
        </p:txBody>
      </p:sp>
    </p:spTree>
    <p:extLst>
      <p:ext uri="{BB962C8B-B14F-4D97-AF65-F5344CB8AC3E}">
        <p14:creationId xmlns:p14="http://schemas.microsoft.com/office/powerpoint/2010/main" val="91635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See Pub 4012, page</a:t>
            </a:r>
            <a:r>
              <a:rPr lang="en-US" altLang="en-US" baseline="0" dirty="0" smtClean="0"/>
              <a:t> E-5 </a:t>
            </a:r>
            <a:endParaRPr lang="en-US" altLang="en-US" dirty="0" smtClean="0"/>
          </a:p>
        </p:txBody>
      </p:sp>
      <p:sp>
        <p:nvSpPr>
          <p:cNvPr id="225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1pPr>
            <a:lvl2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2pPr>
            <a:lvl3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3pPr>
            <a:lvl4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4pPr>
            <a:lvl5pPr>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5pPr>
            <a:lvl6pPr marL="2642593"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6pPr>
            <a:lvl7pPr marL="3123065"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7pPr>
            <a:lvl8pPr marL="3603536"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8pPr>
            <a:lvl9pPr marL="4084008" indent="-240236" defTabSz="480471" eaLnBrk="0" fontAlgn="base" hangingPunct="0">
              <a:spcBef>
                <a:spcPct val="0"/>
              </a:spcBef>
              <a:spcAft>
                <a:spcPct val="0"/>
              </a:spcAft>
              <a:tabLst>
                <a:tab pos="760747" algn="l"/>
                <a:tab pos="1521493" algn="l"/>
                <a:tab pos="2282240" algn="l"/>
                <a:tab pos="3042986" algn="l"/>
              </a:tabLst>
              <a:defRPr sz="1700">
                <a:solidFill>
                  <a:schemeClr val="bg1"/>
                </a:solidFill>
                <a:latin typeface="Arial" panose="020B0604020202020204" pitchFamily="34" charset="0"/>
                <a:cs typeface="Arial" panose="020B0604020202020204" pitchFamily="34" charset="0"/>
              </a:defRPr>
            </a:lvl9pPr>
          </a:lstStyle>
          <a:p>
            <a:fld id="{99CC91EF-8E7E-4162-8DB6-1F3444E79222}" type="slidenum">
              <a:rPr lang="en-US" altLang="en-US" sz="1300">
                <a:solidFill>
                  <a:srgbClr val="000000"/>
                </a:solidFill>
                <a:latin typeface="Calibri" panose="020F0502020204030204" pitchFamily="34" charset="0"/>
                <a:cs typeface="Calibri" panose="020F0502020204030204" pitchFamily="34" charset="0"/>
              </a:rPr>
              <a:pPr/>
              <a:t>10</a:t>
            </a:fld>
            <a:endParaRPr lang="en-US" altLang="en-US" sz="1300" dirty="0">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143587" y="9119408"/>
            <a:ext cx="3169920" cy="48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4" tIns="48047" rIns="96094" bIns="48047" anchor="b"/>
          <a:lstStyle/>
          <a:p>
            <a:pPr algn="r" eaLnBrk="1" hangingPunct="1">
              <a:buClr>
                <a:srgbClr val="000000"/>
              </a:buClr>
              <a:buSzPct val="100000"/>
              <a:buFont typeface="Times New Roman" panose="02020603050405020304" pitchFamily="18" charset="0"/>
              <a:buNone/>
            </a:pPr>
            <a:fld id="{22FA0A76-B1BE-4792-92FD-9046C9400DD7}" type="slidenum">
              <a:rPr lang="en-US" altLang="en-US" sz="1300">
                <a:latin typeface="Calibri" panose="020F0502020204030204" pitchFamily="34" charset="0"/>
                <a:cs typeface="Calibri" panose="020F0502020204030204" pitchFamily="34" charset="0"/>
              </a:rPr>
              <a:pPr algn="r" eaLnBrk="1" hangingPunct="1">
                <a:buClr>
                  <a:srgbClr val="000000"/>
                </a:buClr>
                <a:buSzPct val="100000"/>
                <a:buFont typeface="Times New Roman" panose="02020603050405020304" pitchFamily="18" charset="0"/>
                <a:buNone/>
              </a:pPr>
              <a:t>12</a:t>
            </a:fld>
            <a:endParaRPr lang="en-US" altLang="en-US" sz="1300" dirty="0">
              <a:latin typeface="Calibri" panose="020F0502020204030204" pitchFamily="34" charset="0"/>
              <a:cs typeface="Calibri" panose="020F050202020403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0"/>
          </p:nvPr>
        </p:nvSpPr>
        <p:spPr/>
        <p:txBody>
          <a:bodyPr/>
          <a:lstStyle/>
          <a:p>
            <a:pPr>
              <a:defRPr/>
            </a:pPr>
            <a:fld id="{08E6F01E-8FCF-4AB0-999B-0C6058B9FB20}" type="slidenum">
              <a:rPr lang="en-US" altLang="en-US" smtClean="0"/>
              <a:pPr>
                <a:defRPr/>
              </a:pPr>
              <a:t>12</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Cambria" panose="02040503050406030204" pitchFamily="18" charset="0"/>
              </a:defRPr>
            </a:lvl1pPr>
            <a:lvl2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5pPr>
            <a:lvl6pPr marL="2642593"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6pPr>
            <a:lvl7pPr marL="3123065"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7pPr>
            <a:lvl8pPr marL="3603536"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8pPr>
            <a:lvl9pPr marL="4084008" indent="-240236" defTabSz="480471" eaLnBrk="0" fontAlgn="base" hangingPunct="0">
              <a:spcBef>
                <a:spcPct val="30000"/>
              </a:spcBef>
              <a:spcAft>
                <a:spcPct val="0"/>
              </a:spcAft>
              <a:buClr>
                <a:srgbClr val="000000"/>
              </a:buClr>
              <a:buSzPct val="100000"/>
              <a:buFont typeface="Times New Roman" panose="02020603050405020304" pitchFamily="18" charset="0"/>
              <a:tabLst>
                <a:tab pos="760747" algn="l"/>
                <a:tab pos="1521493" algn="l"/>
                <a:tab pos="2282240" algn="l"/>
                <a:tab pos="3042986" algn="l"/>
              </a:tabLst>
              <a:defRPr sz="1300">
                <a:solidFill>
                  <a:srgbClr val="000000"/>
                </a:solidFill>
                <a:latin typeface="Times New Roman" panose="02020603050405020304" pitchFamily="18" charset="0"/>
              </a:defRPr>
            </a:lvl9pPr>
          </a:lstStyle>
          <a:p>
            <a:pPr>
              <a:spcBef>
                <a:spcPct val="0"/>
              </a:spcBef>
              <a:buClrTx/>
              <a:buFontTx/>
              <a:buNone/>
            </a:pPr>
            <a:fld id="{E37B3441-741D-4E68-827B-3274A87C4CE8}" type="slidenum">
              <a:rPr lang="en-US" altLang="en-US">
                <a:latin typeface="Calibri" panose="020F0502020204030204" pitchFamily="34" charset="0"/>
              </a:rPr>
              <a:pPr>
                <a:spcBef>
                  <a:spcPct val="0"/>
                </a:spcBef>
                <a:buClrTx/>
                <a:buFontTx/>
                <a:buNone/>
              </a:pPr>
              <a:t>14</a:t>
            </a:fld>
            <a:endParaRPr lang="en-US" altLang="en-US">
              <a:latin typeface="Calibri" panose="020F0502020204030204" pitchFamily="34" charset="0"/>
            </a:endParaRPr>
          </a:p>
        </p:txBody>
      </p:sp>
      <p:sp>
        <p:nvSpPr>
          <p:cNvPr id="28675" name="Rectangle 1"/>
          <p:cNvSpPr>
            <a:spLocks noGrp="1" noRot="1" noChangeAspect="1" noChangeArrowheads="1" noTextEdit="1"/>
          </p:cNvSpPr>
          <p:nvPr>
            <p:ph type="sldImg"/>
          </p:nvPr>
        </p:nvSpPr>
        <p:spPr>
          <a:xfrm>
            <a:off x="1281113" y="712788"/>
            <a:ext cx="4752975" cy="3563937"/>
          </a:xfrm>
          <a:solidFill>
            <a:srgbClr val="FFFFFF"/>
          </a:solidFill>
          <a:ln/>
        </p:spPr>
      </p:sp>
      <p:sp>
        <p:nvSpPr>
          <p:cNvPr id="28676" name="Rectangle 2"/>
          <p:cNvSpPr>
            <a:spLocks noGrp="1" noChangeArrowheads="1"/>
          </p:cNvSpPr>
          <p:nvPr>
            <p:ph type="body" idx="1"/>
          </p:nvPr>
        </p:nvSpPr>
        <p:spPr>
          <a:xfrm>
            <a:off x="731520" y="4514329"/>
            <a:ext cx="5852160" cy="4276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smtClean="0"/>
              <a:t>A total combined credit limit of $500 ($200 limit for windows) for all tax years after 2005. If the total of non business energy property credits the taxpayer has taken in previous years (after 2005) is more than $500, the taxpayer cannot take the credit in 2016.</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5925" y="5957888"/>
            <a:ext cx="46132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122363"/>
            <a:ext cx="7162800" cy="2387600"/>
          </a:xfrm>
        </p:spPr>
        <p:txBody>
          <a:bodyPr/>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508583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6"/>
          <p:cNvSpPr>
            <a:spLocks noGrp="1"/>
          </p:cNvSpPr>
          <p:nvPr>
            <p:ph type="ftr" sz="quarter" idx="13"/>
          </p:nvPr>
        </p:nvSpPr>
        <p:spPr/>
        <p:txBody>
          <a:bodyPr/>
          <a:lstStyle>
            <a:lvl1pPr>
              <a:defRPr/>
            </a:lvl1pPr>
          </a:lstStyle>
          <a:p>
            <a:pPr>
              <a:defRPr/>
            </a:pPr>
            <a:r>
              <a:rPr lang="en-US" dirty="0" smtClean="0"/>
              <a:t>NTTC Training - TY 2016</a:t>
            </a:r>
            <a:endParaRPr lang="en-US" dirty="0"/>
          </a:p>
        </p:txBody>
      </p:sp>
      <p:sp>
        <p:nvSpPr>
          <p:cNvPr id="6" name="Slide Number Placeholder 9"/>
          <p:cNvSpPr>
            <a:spLocks noGrp="1"/>
          </p:cNvSpPr>
          <p:nvPr>
            <p:ph type="sldNum" sz="quarter" idx="14"/>
          </p:nvPr>
        </p:nvSpPr>
        <p:spPr/>
        <p:txBody>
          <a:bodyPr/>
          <a:lstStyle>
            <a:lvl1pPr>
              <a:defRPr/>
            </a:lvl1pPr>
          </a:lstStyle>
          <a:p>
            <a:pPr>
              <a:defRPr/>
            </a:pPr>
            <a:fld id="{E4CE93CE-5A51-4820-B5B3-ADA4245C28E2}" type="slidenum">
              <a:rPr lang="en-US" altLang="en-US"/>
              <a:pPr>
                <a:defRPr/>
              </a:pPr>
              <a:t>‹#›</a:t>
            </a:fld>
            <a:endParaRPr lang="en-US" altLang="en-US"/>
          </a:p>
        </p:txBody>
      </p:sp>
    </p:spTree>
    <p:extLst>
      <p:ext uri="{BB962C8B-B14F-4D97-AF65-F5344CB8AC3E}">
        <p14:creationId xmlns:p14="http://schemas.microsoft.com/office/powerpoint/2010/main" val="64859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6" name="Slide Number Placeholder 9"/>
          <p:cNvSpPr>
            <a:spLocks noGrp="1"/>
          </p:cNvSpPr>
          <p:nvPr>
            <p:ph type="sldNum" sz="quarter" idx="11"/>
          </p:nvPr>
        </p:nvSpPr>
        <p:spPr/>
        <p:txBody>
          <a:bodyPr/>
          <a:lstStyle>
            <a:lvl1pPr>
              <a:defRPr/>
            </a:lvl1pPr>
          </a:lstStyle>
          <a:p>
            <a:pPr>
              <a:defRPr/>
            </a:pPr>
            <a:fld id="{85DC9EE0-F908-4FF5-A5E3-CF9E6832843B}" type="slidenum">
              <a:rPr lang="en-US" altLang="en-US"/>
              <a:pPr>
                <a:defRPr/>
              </a:pPr>
              <a:t>‹#›</a:t>
            </a:fld>
            <a:endParaRPr lang="en-US" altLang="en-US"/>
          </a:p>
        </p:txBody>
      </p:sp>
    </p:spTree>
    <p:extLst>
      <p:ext uri="{BB962C8B-B14F-4D97-AF65-F5344CB8AC3E}">
        <p14:creationId xmlns:p14="http://schemas.microsoft.com/office/powerpoint/2010/main" val="40485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8" name="Slide Number Placeholder 9"/>
          <p:cNvSpPr>
            <a:spLocks noGrp="1"/>
          </p:cNvSpPr>
          <p:nvPr>
            <p:ph type="sldNum" sz="quarter" idx="11"/>
          </p:nvPr>
        </p:nvSpPr>
        <p:spPr/>
        <p:txBody>
          <a:bodyPr/>
          <a:lstStyle>
            <a:lvl1pPr>
              <a:defRPr/>
            </a:lvl1pPr>
          </a:lstStyle>
          <a:p>
            <a:pPr>
              <a:defRPr/>
            </a:pPr>
            <a:fld id="{65938E00-133D-4FA8-9181-0C6ACB81137F}" type="slidenum">
              <a:rPr lang="en-US" altLang="en-US"/>
              <a:pPr>
                <a:defRPr/>
              </a:pPr>
              <a:t>‹#›</a:t>
            </a:fld>
            <a:endParaRPr lang="en-US" altLang="en-US"/>
          </a:p>
        </p:txBody>
      </p:sp>
    </p:spTree>
    <p:extLst>
      <p:ext uri="{BB962C8B-B14F-4D97-AF65-F5344CB8AC3E}">
        <p14:creationId xmlns:p14="http://schemas.microsoft.com/office/powerpoint/2010/main" val="519004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6"/>
          <p:cNvSpPr>
            <a:spLocks noGrp="1"/>
          </p:cNvSpPr>
          <p:nvPr>
            <p:ph type="ftr" sz="quarter" idx="16"/>
          </p:nvPr>
        </p:nvSpPr>
        <p:spPr/>
        <p:txBody>
          <a:bodyPr/>
          <a:lstStyle>
            <a:lvl1pPr>
              <a:defRPr/>
            </a:lvl1pPr>
          </a:lstStyle>
          <a:p>
            <a:pPr>
              <a:defRPr/>
            </a:pPr>
            <a:r>
              <a:rPr lang="en-US" dirty="0" smtClean="0"/>
              <a:t>NTTC Training - TY 2016</a:t>
            </a:r>
            <a:endParaRPr lang="en-US" dirty="0"/>
          </a:p>
        </p:txBody>
      </p:sp>
      <p:sp>
        <p:nvSpPr>
          <p:cNvPr id="7" name="Slide Number Placeholder 9"/>
          <p:cNvSpPr>
            <a:spLocks noGrp="1"/>
          </p:cNvSpPr>
          <p:nvPr>
            <p:ph type="sldNum" sz="quarter" idx="17"/>
          </p:nvPr>
        </p:nvSpPr>
        <p:spPr/>
        <p:txBody>
          <a:bodyPr/>
          <a:lstStyle>
            <a:lvl1pPr>
              <a:defRPr/>
            </a:lvl1pPr>
          </a:lstStyle>
          <a:p>
            <a:pPr>
              <a:defRPr/>
            </a:pPr>
            <a:fld id="{FCA0BD36-D362-4FAA-8814-411B56B8A634}" type="slidenum">
              <a:rPr lang="en-US" altLang="en-US"/>
              <a:pPr>
                <a:defRPr/>
              </a:pPr>
              <a:t>‹#›</a:t>
            </a:fld>
            <a:endParaRPr lang="en-US" altLang="en-US"/>
          </a:p>
        </p:txBody>
      </p:sp>
    </p:spTree>
    <p:extLst>
      <p:ext uri="{BB962C8B-B14F-4D97-AF65-F5344CB8AC3E}">
        <p14:creationId xmlns:p14="http://schemas.microsoft.com/office/powerpoint/2010/main" val="361894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5" name="Footer Placeholder 6"/>
          <p:cNvSpPr>
            <a:spLocks noGrp="1"/>
          </p:cNvSpPr>
          <p:nvPr>
            <p:ph type="ftr" sz="quarter" idx="17"/>
          </p:nvPr>
        </p:nvSpPr>
        <p:spPr/>
        <p:txBody>
          <a:bodyPr/>
          <a:lstStyle>
            <a:lvl1pPr>
              <a:defRPr/>
            </a:lvl1pPr>
          </a:lstStyle>
          <a:p>
            <a:pPr>
              <a:defRPr/>
            </a:pPr>
            <a:r>
              <a:rPr lang="en-US" dirty="0" smtClean="0"/>
              <a:t>NTTC Training - TY 2016</a:t>
            </a:r>
            <a:endParaRPr lang="en-US" dirty="0"/>
          </a:p>
        </p:txBody>
      </p:sp>
      <p:sp>
        <p:nvSpPr>
          <p:cNvPr id="6" name="Slide Number Placeholder 9"/>
          <p:cNvSpPr>
            <a:spLocks noGrp="1"/>
          </p:cNvSpPr>
          <p:nvPr>
            <p:ph type="sldNum" sz="quarter" idx="18"/>
          </p:nvPr>
        </p:nvSpPr>
        <p:spPr/>
        <p:txBody>
          <a:bodyPr/>
          <a:lstStyle>
            <a:lvl1pPr>
              <a:defRPr/>
            </a:lvl1pPr>
          </a:lstStyle>
          <a:p>
            <a:pPr>
              <a:defRPr/>
            </a:pPr>
            <a:fld id="{A0991885-0653-47EF-9819-EFE17FCA2BD3}" type="slidenum">
              <a:rPr lang="en-US" altLang="en-US"/>
              <a:pPr>
                <a:defRPr/>
              </a:pPr>
              <a:t>‹#›</a:t>
            </a:fld>
            <a:endParaRPr lang="en-US" altLang="en-US"/>
          </a:p>
        </p:txBody>
      </p:sp>
    </p:spTree>
    <p:extLst>
      <p:ext uri="{BB962C8B-B14F-4D97-AF65-F5344CB8AC3E}">
        <p14:creationId xmlns:p14="http://schemas.microsoft.com/office/powerpoint/2010/main" val="6778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4" name="Slide Number Placeholder 9"/>
          <p:cNvSpPr>
            <a:spLocks noGrp="1"/>
          </p:cNvSpPr>
          <p:nvPr>
            <p:ph type="sldNum" sz="quarter" idx="11"/>
          </p:nvPr>
        </p:nvSpPr>
        <p:spPr/>
        <p:txBody>
          <a:bodyPr/>
          <a:lstStyle>
            <a:lvl1pPr>
              <a:defRPr/>
            </a:lvl1pPr>
          </a:lstStyle>
          <a:p>
            <a:pPr>
              <a:defRPr/>
            </a:pPr>
            <a:fld id="{C13A6AC2-6BA2-4096-816C-5FB3A8659E19}" type="slidenum">
              <a:rPr lang="en-US" altLang="en-US"/>
              <a:pPr>
                <a:defRPr/>
              </a:pPr>
              <a:t>‹#›</a:t>
            </a:fld>
            <a:endParaRPr lang="en-US" altLang="en-US"/>
          </a:p>
        </p:txBody>
      </p:sp>
    </p:spTree>
    <p:extLst>
      <p:ext uri="{BB962C8B-B14F-4D97-AF65-F5344CB8AC3E}">
        <p14:creationId xmlns:p14="http://schemas.microsoft.com/office/powerpoint/2010/main" val="39584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3" name="Slide Number Placeholder 9"/>
          <p:cNvSpPr>
            <a:spLocks noGrp="1"/>
          </p:cNvSpPr>
          <p:nvPr>
            <p:ph type="sldNum" sz="quarter" idx="11"/>
          </p:nvPr>
        </p:nvSpPr>
        <p:spPr/>
        <p:txBody>
          <a:bodyPr/>
          <a:lstStyle>
            <a:lvl1pPr>
              <a:defRPr/>
            </a:lvl1pPr>
          </a:lstStyle>
          <a:p>
            <a:pPr>
              <a:defRPr/>
            </a:pPr>
            <a:fld id="{319869EE-FC69-4CE5-8DE9-5F09D484C280}" type="slidenum">
              <a:rPr lang="en-US" altLang="en-US"/>
              <a:pPr>
                <a:defRPr/>
              </a:pPr>
              <a:t>‹#›</a:t>
            </a:fld>
            <a:endParaRPr lang="en-US" altLang="en-US"/>
          </a:p>
        </p:txBody>
      </p:sp>
    </p:spTree>
    <p:extLst>
      <p:ext uri="{BB962C8B-B14F-4D97-AF65-F5344CB8AC3E}">
        <p14:creationId xmlns:p14="http://schemas.microsoft.com/office/powerpoint/2010/main" val="591209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solidFill>
            <a:srgbClr val="6720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954088" y="21336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Footer Placeholder 6"/>
          <p:cNvSpPr>
            <a:spLocks noGrp="1"/>
          </p:cNvSpPr>
          <p:nvPr>
            <p:ph type="ftr" sz="quarter" idx="3"/>
          </p:nvPr>
        </p:nvSpPr>
        <p:spPr>
          <a:xfrm>
            <a:off x="1493838" y="6213475"/>
            <a:ext cx="3451225"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 2016</a:t>
            </a:r>
            <a:endParaRPr lang="en-US" dirty="0"/>
          </a:p>
        </p:txBody>
      </p:sp>
      <p:sp>
        <p:nvSpPr>
          <p:cNvPr id="10" name="Slide Number Placeholder 9"/>
          <p:cNvSpPr>
            <a:spLocks noGrp="1"/>
          </p:cNvSpPr>
          <p:nvPr>
            <p:ph type="sldNum" sz="quarter" idx="4"/>
          </p:nvPr>
        </p:nvSpPr>
        <p:spPr>
          <a:xfrm>
            <a:off x="628650" y="6213475"/>
            <a:ext cx="6350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anose="020F0502020204030204" pitchFamily="34" charset="0"/>
                <a:cs typeface="Calibri" panose="020F0502020204030204" pitchFamily="34" charset="0"/>
              </a:defRPr>
            </a:lvl1pPr>
          </a:lstStyle>
          <a:p>
            <a:pPr>
              <a:defRPr/>
            </a:pPr>
            <a:fld id="{CEF14A08-35F6-4F7D-9513-1E56C8312AF0}" type="slidenum">
              <a:rPr lang="en-US" altLang="en-US" smtClean="0"/>
              <a:pPr>
                <a:defRPr/>
              </a:pPr>
              <a:t>‹#›</a:t>
            </a:fld>
            <a:endParaRPr lang="en-US" altLang="en-US" dirty="0"/>
          </a:p>
        </p:txBody>
      </p:sp>
      <p:pic>
        <p:nvPicPr>
          <p:cNvPr id="1030"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83263" y="6273800"/>
            <a:ext cx="27320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5" r:id="rId1"/>
    <p:sldLayoutId id="2147484318" r:id="rId2"/>
    <p:sldLayoutId id="2147484319" r:id="rId3"/>
    <p:sldLayoutId id="2147484320" r:id="rId4"/>
    <p:sldLayoutId id="2147484321" r:id="rId5"/>
    <p:sldLayoutId id="2147484322" r:id="rId6"/>
    <p:sldLayoutId id="2147484323" r:id="rId7"/>
    <p:sldLayoutId id="2147484324" r:id="rId8"/>
  </p:sldLayoutIdLst>
  <p:timing>
    <p:tnLst>
      <p:par>
        <p:cTn id="1" dur="indefinite" restart="never" nodeType="tmRoot"/>
      </p:par>
    </p:tnLst>
  </p:timing>
  <p:hf hdr="0" dt="0"/>
  <p:txStyles>
    <p:titleStyle>
      <a:lvl1pPr marL="55563" algn="l" rtl="0" eaLnBrk="0" fontAlgn="base" hangingPunct="0">
        <a:lnSpc>
          <a:spcPct val="90000"/>
        </a:lnSpc>
        <a:spcBef>
          <a:spcPct val="0"/>
        </a:spcBef>
        <a:spcAft>
          <a:spcPct val="0"/>
        </a:spcAft>
        <a:defRPr sz="4800" b="1" kern="1200">
          <a:solidFill>
            <a:schemeClr val="bg1"/>
          </a:solidFill>
          <a:latin typeface="+mn-lt"/>
          <a:ea typeface="Verdana" panose="020B0604030504040204" pitchFamily="34" charset="0"/>
          <a:cs typeface="Calibri" panose="020F0502020204030204" pitchFamily="34" charset="0"/>
        </a:defRPr>
      </a:lvl1pPr>
      <a:lvl2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2pPr>
      <a:lvl3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3pPr>
      <a:lvl4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4pPr>
      <a:lvl5pPr marL="55563" algn="l" rtl="0" eaLnBrk="0" fontAlgn="base" hangingPunct="0">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5pPr>
      <a:lvl6pPr marL="5127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6pPr>
      <a:lvl7pPr marL="9699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7pPr>
      <a:lvl8pPr marL="14271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8pPr>
      <a:lvl9pPr marL="1884363" algn="l" rtl="0" fontAlgn="base">
        <a:lnSpc>
          <a:spcPct val="90000"/>
        </a:lnSpc>
        <a:spcBef>
          <a:spcPct val="0"/>
        </a:spcBef>
        <a:spcAft>
          <a:spcPct val="0"/>
        </a:spcAft>
        <a:defRPr sz="4800" b="1">
          <a:solidFill>
            <a:schemeClr val="bg1"/>
          </a:solidFill>
          <a:latin typeface="Calibri" pitchFamily="34" charset="0"/>
          <a:ea typeface="Verdana" pitchFamily="34" charset="0"/>
          <a:cs typeface="Verdana" pitchFamily="34" charset="0"/>
        </a:defRPr>
      </a:lvl9pPr>
    </p:titleStyle>
    <p:bodyStyle>
      <a:lvl1pPr marL="344488" indent="-344488" algn="l" rtl="0" eaLnBrk="0" fontAlgn="base" hangingPunct="0">
        <a:spcBef>
          <a:spcPts val="1000"/>
        </a:spcBef>
        <a:spcAft>
          <a:spcPct val="0"/>
        </a:spcAft>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rtl="0" eaLnBrk="0" fontAlgn="base" hangingPunct="0">
        <a:spcBef>
          <a:spcPts val="500"/>
        </a:spcBef>
        <a:spcAft>
          <a:spcPct val="0"/>
        </a:spcAft>
        <a:buClr>
          <a:srgbClr val="984807"/>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rtl="0" eaLnBrk="0" fontAlgn="base" hangingPunct="0">
        <a:spcBef>
          <a:spcPts val="500"/>
        </a:spcBef>
        <a:spcAft>
          <a:spcPct val="0"/>
        </a:spcAft>
        <a:buClr>
          <a:srgbClr val="215968"/>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spcBef>
          <a:spcPts val="500"/>
        </a:spcBef>
        <a:spcAft>
          <a:spcPct val="0"/>
        </a:spcAft>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cid:image005.png@01CEAD7B.7EC49C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cid:image005.png@01CEAD7B.7EC49C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cid:image007.png@01CEAD7B.7EC49C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cid:image007.png@01CEAD7B.7EC49C40"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cid:image005.png@01CEAD7B.7EC49C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cid:image005.png@01CEAD7B.7EC49C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cid:image007.png@01CEAD7B.7EC49C4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15.png@01CEAD7B.7EC49C4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mage005.png@01CEAD7B.7EC49C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image007.png@01CEAD7B.7EC49C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cid:image007.png@01CEAD7B.7EC49C4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image007.png@01CEAD7B.7EC49C40"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cid:image007.png@01CEAD7B.7EC49C4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cid:image007.png@01CEAD7B.7EC49C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p:txBody>
          <a:bodyPr/>
          <a:lstStyle/>
          <a:p>
            <a:pPr eaLnBrk="1" hangingPunct="1"/>
            <a:r>
              <a:rPr lang="en-US" altLang="en-US" dirty="0" smtClean="0"/>
              <a:t>Miscellaneous Credits</a:t>
            </a:r>
          </a:p>
        </p:txBody>
      </p:sp>
      <p:sp>
        <p:nvSpPr>
          <p:cNvPr id="7171" name="Subtitle 4"/>
          <p:cNvSpPr>
            <a:spLocks noGrp="1"/>
          </p:cNvSpPr>
          <p:nvPr>
            <p:ph type="subTitle" idx="1"/>
          </p:nvPr>
        </p:nvSpPr>
        <p:spPr>
          <a:xfrm>
            <a:off x="685800" y="4038600"/>
            <a:ext cx="7848600" cy="2057400"/>
          </a:xfrm>
        </p:spPr>
        <p:txBody>
          <a:bodyPr/>
          <a:lstStyle/>
          <a:p>
            <a:pPr indent="-457200" eaLnBrk="1" hangingPunct="1">
              <a:spcBef>
                <a:spcPct val="0"/>
              </a:spcBef>
              <a:tabLst>
                <a:tab pos="457200" algn="l"/>
              </a:tabLst>
            </a:pPr>
            <a:r>
              <a:rPr lang="en-US" altLang="en-US" dirty="0" smtClean="0"/>
              <a:t>Pub 4012 – Tab G</a:t>
            </a:r>
          </a:p>
          <a:p>
            <a:pPr indent="-457200" eaLnBrk="1" hangingPunct="1">
              <a:spcBef>
                <a:spcPct val="0"/>
              </a:spcBef>
              <a:tabLst>
                <a:tab pos="457200" algn="l"/>
              </a:tabLst>
            </a:pPr>
            <a:r>
              <a:rPr lang="en-US" altLang="en-US" dirty="0" smtClean="0"/>
              <a:t>Pub 4491 – Part 5 – Lesson 27</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 y="2057400"/>
            <a:ext cx="527685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07" name="Title 1"/>
          <p:cNvSpPr>
            <a:spLocks noGrp="1"/>
          </p:cNvSpPr>
          <p:nvPr>
            <p:ph type="title"/>
          </p:nvPr>
        </p:nvSpPr>
        <p:spPr/>
        <p:txBody>
          <a:bodyPr/>
          <a:lstStyle/>
          <a:p>
            <a:pPr eaLnBrk="1" hangingPunct="1"/>
            <a:r>
              <a:rPr lang="en-US" altLang="en-US" dirty="0" smtClean="0"/>
              <a:t>Form 8880</a:t>
            </a:r>
          </a:p>
        </p:txBody>
      </p:sp>
      <p:sp>
        <p:nvSpPr>
          <p:cNvPr id="7" name="Footer Placeholder 6"/>
          <p:cNvSpPr>
            <a:spLocks noGrp="1"/>
          </p:cNvSpPr>
          <p:nvPr>
            <p:ph type="ftr" sz="quarter" idx="10"/>
          </p:nvPr>
        </p:nvSpPr>
        <p:spPr/>
        <p:txBody>
          <a:bodyPr/>
          <a:lstStyle/>
          <a:p>
            <a:pPr>
              <a:defRPr/>
            </a:pPr>
            <a:r>
              <a:rPr lang="en-US" dirty="0" smtClean="0"/>
              <a:t>NTTC Training - TY 2016</a:t>
            </a:r>
            <a:endParaRPr lang="en-US" dirty="0"/>
          </a:p>
        </p:txBody>
      </p:sp>
      <p:sp>
        <p:nvSpPr>
          <p:cNvPr id="21509"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B09BA3-9BB2-4A49-BECD-6C4CB2B56CAD}" type="slidenum">
              <a:rPr lang="en-US" altLang="en-US"/>
              <a:pPr/>
              <a:t>10</a:t>
            </a:fld>
            <a:endParaRPr lang="en-US" altLang="en-US"/>
          </a:p>
        </p:txBody>
      </p:sp>
      <p:sp>
        <p:nvSpPr>
          <p:cNvPr id="18" name="Content Placeholder 17"/>
          <p:cNvSpPr>
            <a:spLocks noGrp="1"/>
          </p:cNvSpPr>
          <p:nvPr>
            <p:ph sz="half" idx="2"/>
          </p:nvPr>
        </p:nvSpPr>
        <p:spPr>
          <a:xfrm>
            <a:off x="5867400" y="1905000"/>
            <a:ext cx="2971800" cy="4038600"/>
          </a:xfrm>
        </p:spPr>
        <p:txBody>
          <a:bodyPr/>
          <a:lstStyle/>
          <a:p>
            <a:pPr eaLnBrk="1" hangingPunct="1"/>
            <a:r>
              <a:rPr lang="en-US" altLang="en-US" sz="3200" dirty="0" smtClean="0"/>
              <a:t>Enter Roth contributions </a:t>
            </a:r>
          </a:p>
          <a:p>
            <a:pPr eaLnBrk="1" hangingPunct="1"/>
            <a:r>
              <a:rPr lang="en-US" altLang="en-US" sz="3200" dirty="0" smtClean="0"/>
              <a:t>Enter distributions from current and prior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dirty="0" smtClean="0"/>
              <a:t>Retirement Savings Credit—Distributions</a:t>
            </a:r>
            <a:endParaRPr lang="en-US" altLang="en-US" dirty="0" smtClean="0"/>
          </a:p>
        </p:txBody>
      </p:sp>
      <p:sp>
        <p:nvSpPr>
          <p:cNvPr id="23555" name="Content Placeholder 4"/>
          <p:cNvSpPr>
            <a:spLocks noGrp="1"/>
          </p:cNvSpPr>
          <p:nvPr>
            <p:ph sz="quarter" idx="12"/>
          </p:nvPr>
        </p:nvSpPr>
        <p:spPr/>
        <p:txBody>
          <a:bodyPr>
            <a:normAutofit fontScale="92500"/>
          </a:bodyPr>
          <a:lstStyle/>
          <a:p>
            <a:r>
              <a:rPr lang="en-US" altLang="en-US" dirty="0" smtClean="0"/>
              <a:t>Include all distributions except those listed on Pub 4012 page G-7</a:t>
            </a:r>
          </a:p>
          <a:p>
            <a:pPr lvl="1"/>
            <a:r>
              <a:rPr lang="en-US" altLang="en-US" dirty="0" smtClean="0"/>
              <a:t>e.g., some government plans have required contributions and do not permit elective contributions – distributions from those plans should not be input</a:t>
            </a:r>
            <a:endParaRPr lang="en-US" altLang="en-US" dirty="0" smtClean="0"/>
          </a:p>
        </p:txBody>
      </p:sp>
      <p:sp>
        <p:nvSpPr>
          <p:cNvPr id="4" name="Footer Placeholder 3"/>
          <p:cNvSpPr>
            <a:spLocks noGrp="1"/>
          </p:cNvSpPr>
          <p:nvPr>
            <p:ph type="ftr" sz="quarter" idx="13"/>
          </p:nvPr>
        </p:nvSpPr>
        <p:spPr/>
        <p:txBody>
          <a:bodyPr/>
          <a:lstStyle/>
          <a:p>
            <a:r>
              <a:rPr lang="en-US" dirty="0" smtClean="0"/>
              <a:t>NTTC Training - TY 2016</a:t>
            </a:r>
            <a:endParaRPr lang="en-US" dirty="0"/>
          </a:p>
        </p:txBody>
      </p:sp>
      <p:sp>
        <p:nvSpPr>
          <p:cNvPr id="23556" name="Slide Number Placeholder 4"/>
          <p:cNvSpPr>
            <a:spLocks noGrp="1"/>
          </p:cNvSpPr>
          <p:nvPr>
            <p:ph type="sldNum" sz="quarter" idx="14"/>
          </p:nvPr>
        </p:nvSpPr>
        <p:spPr/>
        <p:txBody>
          <a:bodyPr/>
          <a:lstStyle/>
          <a:p>
            <a:fld id="{1FCADFF4-2954-47D5-8F62-89C2C1D37429}"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t>Retirement Savings Credits</a:t>
            </a:r>
          </a:p>
        </p:txBody>
      </p:sp>
      <p:sp>
        <p:nvSpPr>
          <p:cNvPr id="2" name="Footer Placeholder 1"/>
          <p:cNvSpPr>
            <a:spLocks noGrp="1"/>
          </p:cNvSpPr>
          <p:nvPr>
            <p:ph type="ftr" sz="quarter" idx="10"/>
          </p:nvPr>
        </p:nvSpPr>
        <p:spPr/>
        <p:txBody>
          <a:bodyPr/>
          <a:lstStyle/>
          <a:p>
            <a:pPr>
              <a:defRPr/>
            </a:pPr>
            <a:r>
              <a:rPr lang="en-US" dirty="0"/>
              <a:t>NTTC Training - TY 2016</a:t>
            </a:r>
          </a:p>
        </p:txBody>
      </p:sp>
      <p:sp>
        <p:nvSpPr>
          <p:cNvPr id="2458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931FA6-643C-40D6-93FE-E3CB7CDA0A3B}" type="slidenum">
              <a:rPr lang="en-US" altLang="en-US"/>
              <a:pPr/>
              <a:t>12</a:t>
            </a:fld>
            <a:endParaRPr lang="en-US" altLang="en-US"/>
          </a:p>
        </p:txBody>
      </p:sp>
      <p:sp>
        <p:nvSpPr>
          <p:cNvPr id="24581" name="Text Box 4"/>
          <p:cNvSpPr txBox="1">
            <a:spLocks noChangeArrowheads="1"/>
          </p:cNvSpPr>
          <p:nvPr/>
        </p:nvSpPr>
        <p:spPr bwMode="auto">
          <a:xfrm>
            <a:off x="2155825" y="2430463"/>
            <a:ext cx="3711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24582" name="Text Box 5"/>
          <p:cNvSpPr txBox="1">
            <a:spLocks noChangeArrowheads="1"/>
          </p:cNvSpPr>
          <p:nvPr/>
        </p:nvSpPr>
        <p:spPr bwMode="auto">
          <a:xfrm>
            <a:off x="1219200" y="25146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r>
              <a:rPr lang="en-US" altLang="en-US" sz="3200" b="1" dirty="0">
                <a:solidFill>
                  <a:srgbClr val="000099"/>
                </a:solidFill>
                <a:latin typeface="Calibri" panose="020F0502020204030204" pitchFamily="34" charset="0"/>
                <a:cs typeface="Calibri" panose="020F0502020204030204" pitchFamily="34" charset="0"/>
              </a:rPr>
              <a:t>Questions?</a:t>
            </a:r>
          </a:p>
        </p:txBody>
      </p:sp>
      <p:sp>
        <p:nvSpPr>
          <p:cNvPr id="24583" name="Text Box 6"/>
          <p:cNvSpPr txBox="1">
            <a:spLocks noChangeArrowheads="1"/>
          </p:cNvSpPr>
          <p:nvPr/>
        </p:nvSpPr>
        <p:spPr bwMode="auto">
          <a:xfrm>
            <a:off x="4343400" y="41910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r>
              <a:rPr lang="en-US" altLang="en-US" sz="3200" b="1" dirty="0">
                <a:solidFill>
                  <a:srgbClr val="000099"/>
                </a:solidFill>
                <a:latin typeface="Calibri" panose="020F0502020204030204" pitchFamily="34" charset="0"/>
                <a:cs typeface="Calibri" panose="020F0502020204030204" pitchFamily="34" charset="0"/>
              </a:rPr>
              <a:t>Comments?</a:t>
            </a:r>
            <a:endParaRPr lang="en-US" altLang="en-US" b="1" dirty="0">
              <a:solidFill>
                <a:srgbClr val="000099"/>
              </a:solidFill>
              <a:latin typeface="Calibri" panose="020F0502020204030204" pitchFamily="34" charset="0"/>
              <a:cs typeface="Calibri" panose="020F0502020204030204" pitchFamily="34" charset="0"/>
            </a:endParaRPr>
          </a:p>
        </p:txBody>
      </p:sp>
      <p:pic>
        <p:nvPicPr>
          <p:cNvPr id="24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209800"/>
            <a:ext cx="13430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Energy Related Improvements</a:t>
            </a:r>
            <a:endParaRPr lang="en-US" dirty="0"/>
          </a:p>
        </p:txBody>
      </p:sp>
      <p:sp>
        <p:nvSpPr>
          <p:cNvPr id="24579" name="Text Placeholder 5"/>
          <p:cNvSpPr>
            <a:spLocks noGrp="1"/>
          </p:cNvSpPr>
          <p:nvPr>
            <p:ph type="body" sz="quarter" idx="16"/>
          </p:nvPr>
        </p:nvSpPr>
        <p:spPr>
          <a:xfrm>
            <a:off x="946150" y="2376800"/>
            <a:ext cx="7543800" cy="1879353"/>
          </a:xfrm>
        </p:spPr>
        <p:txBody>
          <a:bodyPr rtlCol="0">
            <a:normAutofit fontScale="85000" lnSpcReduction="20000"/>
          </a:bodyPr>
          <a:lstStyle/>
          <a:p>
            <a:pPr eaLnBrk="1" fontAlgn="auto" hangingPunct="1">
              <a:spcAft>
                <a:spcPts val="0"/>
              </a:spcAft>
              <a:defRPr/>
            </a:pPr>
            <a:r>
              <a:rPr lang="en-US" altLang="en-US" dirty="0" smtClean="0"/>
              <a:t>Note – solar electric, solar water heating, small wind energy, and geothermal heat pump property costs are out of scope</a:t>
            </a:r>
          </a:p>
        </p:txBody>
      </p:sp>
      <p:sp>
        <p:nvSpPr>
          <p:cNvPr id="5" name="Footer Placeholder 4"/>
          <p:cNvSpPr>
            <a:spLocks noGrp="1"/>
          </p:cNvSpPr>
          <p:nvPr>
            <p:ph type="ftr" sz="quarter" idx="17"/>
          </p:nvPr>
        </p:nvSpPr>
        <p:spPr/>
        <p:txBody>
          <a:bodyPr/>
          <a:lstStyle/>
          <a:p>
            <a:pPr>
              <a:defRPr/>
            </a:pPr>
            <a:r>
              <a:rPr lang="en-US" dirty="0"/>
              <a:t>NTTC Training - TY 2016</a:t>
            </a:r>
          </a:p>
        </p:txBody>
      </p:sp>
      <p:sp>
        <p:nvSpPr>
          <p:cNvPr id="26629" name="Slide Number Placeholder 5"/>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75408B-91EA-49BB-B97A-55416C908794}" type="slidenum">
              <a:rPr lang="en-US" altLang="en-US"/>
              <a:pPr/>
              <a:t>13</a:t>
            </a:fld>
            <a:endParaRPr lang="en-US" altLang="en-US"/>
          </a:p>
        </p:txBody>
      </p:sp>
      <p:pic>
        <p:nvPicPr>
          <p:cNvPr id="266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60557"/>
            <a:ext cx="8375650" cy="33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4981257"/>
            <a:ext cx="8323263"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9" descr="C:\Users\Steve\AppData\Local\Microsoft\Windows\Temporary Internet Files\Content.IE5\B8CB35FU\MC9003325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7150" y="228600"/>
            <a:ext cx="1390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2"/>
          <p:cNvSpPr txBox="1">
            <a:spLocks noChangeArrowheads="1"/>
          </p:cNvSpPr>
          <p:nvPr/>
        </p:nvSpPr>
        <p:spPr bwMode="auto">
          <a:xfrm>
            <a:off x="5189538" y="1648522"/>
            <a:ext cx="354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en-US" sz="2800" b="1" dirty="0">
                <a:solidFill>
                  <a:srgbClr val="0070C0"/>
                </a:solidFill>
                <a:latin typeface="Calibri" panose="020F0502020204030204" pitchFamily="34" charset="0"/>
                <a:cs typeface="Calibri" panose="020F0502020204030204" pitchFamily="34" charset="0"/>
              </a:rPr>
              <a:t>Pub 4012 Page G-10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pPr eaLnBrk="1" hangingPunct="1"/>
            <a:r>
              <a:rPr lang="en-US" altLang="en-US" dirty="0" smtClean="0"/>
              <a:t>Residential Energy Credits</a:t>
            </a:r>
          </a:p>
        </p:txBody>
      </p:sp>
      <p:sp>
        <p:nvSpPr>
          <p:cNvPr id="2" name="Footer Placeholder 1"/>
          <p:cNvSpPr>
            <a:spLocks noGrp="1"/>
          </p:cNvSpPr>
          <p:nvPr>
            <p:ph type="ftr" sz="quarter" idx="13"/>
          </p:nvPr>
        </p:nvSpPr>
        <p:spPr/>
        <p:txBody>
          <a:bodyPr/>
          <a:lstStyle/>
          <a:p>
            <a:pPr>
              <a:defRPr/>
            </a:pPr>
            <a:r>
              <a:rPr lang="en-US" dirty="0"/>
              <a:t>NTTC Training - TY 2016</a:t>
            </a:r>
          </a:p>
        </p:txBody>
      </p:sp>
      <p:sp>
        <p:nvSpPr>
          <p:cNvPr id="27652"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E56600-7326-4F4E-B93A-F880F55546F3}" type="slidenum">
              <a:rPr lang="en-US" altLang="en-US"/>
              <a:pPr/>
              <a:t>14</a:t>
            </a:fld>
            <a:endParaRPr lang="en-US" altLang="en-US"/>
          </a:p>
        </p:txBody>
      </p:sp>
      <p:sp>
        <p:nvSpPr>
          <p:cNvPr id="25603" name="Content Placeholder 6"/>
          <p:cNvSpPr>
            <a:spLocks noGrp="1"/>
          </p:cNvSpPr>
          <p:nvPr>
            <p:ph sz="quarter" idx="12"/>
          </p:nvPr>
        </p:nvSpPr>
        <p:spPr>
          <a:xfrm>
            <a:off x="954088" y="2133600"/>
            <a:ext cx="7543800" cy="3886200"/>
          </a:xfrm>
        </p:spPr>
        <p:txBody>
          <a:bodyPr rtlCol="0">
            <a:normAutofit fontScale="92500" lnSpcReduction="10000"/>
          </a:bodyPr>
          <a:lstStyle/>
          <a:p>
            <a:pPr eaLnBrk="1" fontAlgn="auto" hangingPunct="1">
              <a:spcAft>
                <a:spcPts val="0"/>
              </a:spcAft>
              <a:defRPr/>
            </a:pPr>
            <a:r>
              <a:rPr lang="en-US" altLang="en-US" dirty="0" smtClean="0"/>
              <a:t>Nonbusiness Energy Property Credit extended but with limits</a:t>
            </a:r>
          </a:p>
          <a:p>
            <a:pPr lvl="1" eaLnBrk="1" fontAlgn="auto" hangingPunct="1">
              <a:spcAft>
                <a:spcPts val="0"/>
              </a:spcAft>
              <a:buClr>
                <a:schemeClr val="accent6">
                  <a:lumMod val="50000"/>
                </a:schemeClr>
              </a:buClr>
              <a:defRPr/>
            </a:pPr>
            <a:r>
              <a:rPr lang="en-US" altLang="en-US" dirty="0" smtClean="0"/>
              <a:t>Lifetime limits</a:t>
            </a:r>
          </a:p>
          <a:p>
            <a:pPr lvl="2" eaLnBrk="1" fontAlgn="auto" hangingPunct="1">
              <a:spcAft>
                <a:spcPts val="0"/>
              </a:spcAft>
              <a:buClr>
                <a:schemeClr val="accent2">
                  <a:lumMod val="50000"/>
                </a:schemeClr>
              </a:buClr>
              <a:defRPr/>
            </a:pPr>
            <a:r>
              <a:rPr lang="en-US" altLang="en-US" dirty="0" smtClean="0"/>
              <a:t>Cumulative $500 ($200 for windows) for all tax years after 2005</a:t>
            </a:r>
          </a:p>
          <a:p>
            <a:pPr lvl="1" eaLnBrk="1" fontAlgn="auto" hangingPunct="1">
              <a:spcAft>
                <a:spcPts val="0"/>
              </a:spcAft>
              <a:buClr>
                <a:schemeClr val="accent6">
                  <a:lumMod val="50000"/>
                </a:schemeClr>
              </a:buClr>
              <a:defRPr/>
            </a:pPr>
            <a:r>
              <a:rPr lang="en-US" altLang="en-US" dirty="0" smtClean="0"/>
              <a:t>Individual item limits</a:t>
            </a:r>
          </a:p>
          <a:p>
            <a:pPr lvl="1" eaLnBrk="1" fontAlgn="auto" hangingPunct="1">
              <a:spcAft>
                <a:spcPts val="0"/>
              </a:spcAft>
              <a:buClr>
                <a:schemeClr val="accent6">
                  <a:lumMod val="50000"/>
                </a:schemeClr>
              </a:buClr>
              <a:defRPr/>
            </a:pPr>
            <a:r>
              <a:rPr lang="en-US" altLang="en-US" dirty="0" smtClean="0"/>
              <a:t>Improvements to Main Home only</a:t>
            </a:r>
          </a:p>
        </p:txBody>
      </p:sp>
      <p:pic>
        <p:nvPicPr>
          <p:cNvPr id="27654" name="Picture 4" descr="cid:image005.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99375" y="0"/>
            <a:ext cx="1444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lstStyle/>
          <a:p>
            <a:r>
              <a:rPr lang="en-US" altLang="en-US" dirty="0" smtClean="0"/>
              <a:t>Residential Energy Credits</a:t>
            </a:r>
            <a:endParaRPr lang="en-US" altLang="en-US" dirty="0" smtClean="0"/>
          </a:p>
        </p:txBody>
      </p:sp>
      <p:sp>
        <p:nvSpPr>
          <p:cNvPr id="27651" name="Content Placeholder 6"/>
          <p:cNvSpPr>
            <a:spLocks noGrp="1"/>
          </p:cNvSpPr>
          <p:nvPr>
            <p:ph sz="quarter" idx="12"/>
          </p:nvPr>
        </p:nvSpPr>
        <p:spPr/>
        <p:txBody>
          <a:bodyPr>
            <a:normAutofit fontScale="77500" lnSpcReduction="20000"/>
          </a:bodyPr>
          <a:lstStyle/>
          <a:p>
            <a:r>
              <a:rPr lang="en-US" altLang="en-US" dirty="0" smtClean="0"/>
              <a:t>Placed in service in current tax year</a:t>
            </a:r>
          </a:p>
          <a:p>
            <a:r>
              <a:rPr lang="en-US" altLang="en-US" dirty="0" smtClean="0"/>
              <a:t>Energy efficient windows, doors, insulation, roof (materials only, not installation)</a:t>
            </a:r>
          </a:p>
          <a:p>
            <a:r>
              <a:rPr lang="en-US" altLang="en-US" dirty="0" smtClean="0"/>
              <a:t>Heating, ventilating, and air conditioning, hot water heaters (materials and installation)</a:t>
            </a:r>
          </a:p>
          <a:p>
            <a:r>
              <a:rPr lang="en-US" altLang="en-US" dirty="0" smtClean="0"/>
              <a:t>Compare item purchased with requirements from Form 5695 instructions</a:t>
            </a:r>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29700" name="Slide Number Placeholder 2"/>
          <p:cNvSpPr>
            <a:spLocks noGrp="1"/>
          </p:cNvSpPr>
          <p:nvPr>
            <p:ph type="sldNum" sz="quarter" idx="14"/>
          </p:nvPr>
        </p:nvSpPr>
        <p:spPr/>
        <p:txBody>
          <a:bodyPr/>
          <a:lstStyle/>
          <a:p>
            <a:fld id="{FE64F2D1-F21A-4592-A99D-19085865B604}" type="slidenum">
              <a:rPr lang="en-US" altLang="en-US" smtClean="0"/>
              <a:pPr/>
              <a:t>15</a:t>
            </a:fld>
            <a:endParaRPr lang="en-US" altLang="en-US"/>
          </a:p>
        </p:txBody>
      </p:sp>
      <p:sp>
        <p:nvSpPr>
          <p:cNvPr id="29702" name="TextBox 6"/>
          <p:cNvSpPr txBox="1">
            <a:spLocks noChangeArrowheads="1"/>
          </p:cNvSpPr>
          <p:nvPr/>
        </p:nvSpPr>
        <p:spPr bwMode="auto">
          <a:xfrm>
            <a:off x="5289550" y="1684497"/>
            <a:ext cx="35401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r>
              <a:rPr lang="en-US" altLang="en-US" sz="2400" b="1" dirty="0">
                <a:solidFill>
                  <a:srgbClr val="0070C0"/>
                </a:solidFill>
                <a:latin typeface="Calibri" panose="020F0502020204030204" pitchFamily="34" charset="0"/>
                <a:cs typeface="Calibri" panose="020F0502020204030204" pitchFamily="34" charset="0"/>
              </a:rPr>
              <a:t>Pub 4012 Page G-10</a:t>
            </a:r>
          </a:p>
        </p:txBody>
      </p:sp>
      <p:pic>
        <p:nvPicPr>
          <p:cNvPr id="29703" name="Picture 4" descr="cid:image005.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99375" y="0"/>
            <a:ext cx="1444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15"/>
          <p:cNvSpPr>
            <a:spLocks noGrp="1"/>
          </p:cNvSpPr>
          <p:nvPr>
            <p:ph sz="quarter" idx="4"/>
          </p:nvPr>
        </p:nvSpPr>
        <p:spPr>
          <a:xfrm>
            <a:off x="5257800" y="1905000"/>
            <a:ext cx="3200400" cy="4075113"/>
          </a:xfrm>
        </p:spPr>
        <p:txBody>
          <a:bodyPr>
            <a:normAutofit fontScale="92500" lnSpcReduction="10000"/>
          </a:bodyPr>
          <a:lstStyle/>
          <a:p>
            <a:pPr eaLnBrk="1" hangingPunct="1">
              <a:defRPr/>
            </a:pPr>
            <a:r>
              <a:rPr lang="en-US" altLang="en-US" dirty="0" smtClean="0"/>
              <a:t>Review Form 5696  instructions to ensure compliance</a:t>
            </a:r>
          </a:p>
          <a:p>
            <a:pPr eaLnBrk="1" hangingPunct="1">
              <a:defRPr/>
            </a:pPr>
            <a:r>
              <a:rPr lang="en-US" altLang="en-US" dirty="0" smtClean="0"/>
              <a:t>Enter information in the Credits section</a:t>
            </a:r>
          </a:p>
        </p:txBody>
      </p:sp>
      <p:sp>
        <p:nvSpPr>
          <p:cNvPr id="31748" name="Title 5"/>
          <p:cNvSpPr>
            <a:spLocks noGrp="1"/>
          </p:cNvSpPr>
          <p:nvPr>
            <p:ph type="title"/>
          </p:nvPr>
        </p:nvSpPr>
        <p:spPr/>
        <p:txBody>
          <a:bodyPr/>
          <a:lstStyle/>
          <a:p>
            <a:pPr eaLnBrk="1" hangingPunct="1"/>
            <a:r>
              <a:rPr lang="en-US" altLang="en-US" dirty="0" smtClean="0"/>
              <a:t>Residential Energy Credits</a:t>
            </a:r>
          </a:p>
        </p:txBody>
      </p:sp>
      <p:sp>
        <p:nvSpPr>
          <p:cNvPr id="2" name="Footer Placeholder 1"/>
          <p:cNvSpPr>
            <a:spLocks noGrp="1"/>
          </p:cNvSpPr>
          <p:nvPr>
            <p:ph type="ftr" sz="quarter" idx="10"/>
          </p:nvPr>
        </p:nvSpPr>
        <p:spPr/>
        <p:txBody>
          <a:bodyPr/>
          <a:lstStyle/>
          <a:p>
            <a:pPr>
              <a:defRPr/>
            </a:pPr>
            <a:r>
              <a:rPr lang="en-US" dirty="0" smtClean="0"/>
              <a:t>NTTC Training - TY 2016</a:t>
            </a:r>
            <a:endParaRPr lang="en-US" dirty="0"/>
          </a:p>
        </p:txBody>
      </p:sp>
      <p:sp>
        <p:nvSpPr>
          <p:cNvPr id="3175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CF11023-9668-4B5E-8C3A-2994B742BF6F}" type="slidenum">
              <a:rPr lang="en-US" altLang="en-US"/>
              <a:pPr/>
              <a:t>16</a:t>
            </a:fld>
            <a:endParaRPr lang="en-US" altLang="en-US"/>
          </a:p>
        </p:txBody>
      </p:sp>
      <p:pic>
        <p:nvPicPr>
          <p:cNvPr id="31751" name="Picture 5" descr="cid:image007.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53413" y="0"/>
            <a:ext cx="890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9600" y="1752600"/>
            <a:ext cx="4724400" cy="448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FFFF"/>
              </a:solidFill>
              <a:cs typeface="Calibri" panose="020F0502020204030204" pitchFamily="34" charset="0"/>
            </a:endParaRPr>
          </a:p>
        </p:txBody>
      </p:sp>
      <p:sp>
        <p:nvSpPr>
          <p:cNvPr id="33795" name="Title 3"/>
          <p:cNvSpPr>
            <a:spLocks noGrp="1"/>
          </p:cNvSpPr>
          <p:nvPr>
            <p:ph type="title"/>
          </p:nvPr>
        </p:nvSpPr>
        <p:spPr/>
        <p:txBody>
          <a:bodyPr>
            <a:normAutofit fontScale="90000"/>
          </a:bodyPr>
          <a:lstStyle/>
          <a:p>
            <a:pPr eaLnBrk="1" hangingPunct="1"/>
            <a:r>
              <a:rPr lang="en-US" altLang="en-US" dirty="0" smtClean="0"/>
              <a:t>Residential Energy Credits—</a:t>
            </a:r>
            <a:br>
              <a:rPr lang="en-US" altLang="en-US" dirty="0" smtClean="0"/>
            </a:br>
            <a:r>
              <a:rPr lang="en-US" altLang="en-US" dirty="0" smtClean="0"/>
              <a:t>Prior Year Credits</a:t>
            </a:r>
          </a:p>
        </p:txBody>
      </p:sp>
      <p:sp>
        <p:nvSpPr>
          <p:cNvPr id="33796" name="Content Placeholder 14"/>
          <p:cNvSpPr>
            <a:spLocks noGrp="1"/>
          </p:cNvSpPr>
          <p:nvPr>
            <p:ph sz="quarter" idx="12"/>
          </p:nvPr>
        </p:nvSpPr>
        <p:spPr>
          <a:xfrm>
            <a:off x="685800" y="1752600"/>
            <a:ext cx="7543800" cy="4419600"/>
          </a:xfrm>
        </p:spPr>
        <p:txBody>
          <a:bodyPr/>
          <a:lstStyle/>
          <a:p>
            <a:pPr eaLnBrk="1" hangingPunct="1"/>
            <a:r>
              <a:rPr lang="en-US" altLang="en-US" sz="3600" dirty="0" smtClean="0"/>
              <a:t>You’ll need the prior year retu</a:t>
            </a:r>
            <a:r>
              <a:rPr lang="en-US" altLang="en-US" dirty="0" smtClean="0"/>
              <a:t>rns*</a:t>
            </a:r>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sz="2400" dirty="0" smtClean="0"/>
          </a:p>
          <a:p>
            <a:pPr eaLnBrk="1" hangingPunct="1"/>
            <a:endParaRPr lang="en-US" altLang="en-US" sz="2400" dirty="0" smtClean="0"/>
          </a:p>
          <a:p>
            <a:pPr marL="0" indent="0" eaLnBrk="1" hangingPunct="1">
              <a:buNone/>
            </a:pPr>
            <a:r>
              <a:rPr lang="en-US" altLang="en-US" sz="2400" dirty="0" smtClean="0"/>
              <a:t>*Unless taxpayers have never made improvements</a:t>
            </a:r>
          </a:p>
        </p:txBody>
      </p:sp>
      <p:sp>
        <p:nvSpPr>
          <p:cNvPr id="7" name="Footer Placeholder 6"/>
          <p:cNvSpPr>
            <a:spLocks noGrp="1"/>
          </p:cNvSpPr>
          <p:nvPr>
            <p:ph type="ftr" sz="quarter" idx="13"/>
          </p:nvPr>
        </p:nvSpPr>
        <p:spPr/>
        <p:txBody>
          <a:bodyPr/>
          <a:lstStyle/>
          <a:p>
            <a:pPr>
              <a:defRPr/>
            </a:pPr>
            <a:r>
              <a:rPr lang="en-US" dirty="0" smtClean="0"/>
              <a:t>NTTC Training - TY 2016</a:t>
            </a:r>
            <a:endParaRPr lang="en-US" dirty="0"/>
          </a:p>
        </p:txBody>
      </p:sp>
      <p:sp>
        <p:nvSpPr>
          <p:cNvPr id="33798" name="Slide Number Placeholder 7"/>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B080CB2-84EA-4136-81E7-01343C01F1FF}" type="slidenum">
              <a:rPr lang="en-US" altLang="en-US"/>
              <a:pPr/>
              <a:t>17</a:t>
            </a:fld>
            <a:endParaRPr lang="en-US" altLang="en-US"/>
          </a:p>
        </p:txBody>
      </p:sp>
      <p:pic>
        <p:nvPicPr>
          <p:cNvPr id="33800" name="Picture 5" descr="cid:image007.png@01CEAD7B.7EC49C4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29600" y="685800"/>
            <a:ext cx="890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90600" y="2472147"/>
            <a:ext cx="7086600" cy="325313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Residential Energy Credits</a:t>
            </a:r>
          </a:p>
        </p:txBody>
      </p:sp>
      <p:sp>
        <p:nvSpPr>
          <p:cNvPr id="2" name="Footer Placeholder 1"/>
          <p:cNvSpPr>
            <a:spLocks noGrp="1"/>
          </p:cNvSpPr>
          <p:nvPr>
            <p:ph type="ftr" sz="quarter" idx="10"/>
          </p:nvPr>
        </p:nvSpPr>
        <p:spPr/>
        <p:txBody>
          <a:bodyPr/>
          <a:lstStyle/>
          <a:p>
            <a:pPr>
              <a:defRPr/>
            </a:pPr>
            <a:r>
              <a:rPr lang="en-US" dirty="0"/>
              <a:t>NTTC Training - TY 2016</a:t>
            </a:r>
          </a:p>
        </p:txBody>
      </p:sp>
      <p:sp>
        <p:nvSpPr>
          <p:cNvPr id="3482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AA44F4-9C14-4E28-9F0B-9CBE969BD575}" type="slidenum">
              <a:rPr lang="en-US" altLang="en-US"/>
              <a:pPr/>
              <a:t>18</a:t>
            </a:fld>
            <a:endParaRPr lang="en-US" altLang="en-US"/>
          </a:p>
        </p:txBody>
      </p:sp>
      <p:sp>
        <p:nvSpPr>
          <p:cNvPr id="34821" name="Text Box 4"/>
          <p:cNvSpPr txBox="1">
            <a:spLocks noChangeArrowheads="1"/>
          </p:cNvSpPr>
          <p:nvPr/>
        </p:nvSpPr>
        <p:spPr bwMode="auto">
          <a:xfrm>
            <a:off x="2155825" y="2430463"/>
            <a:ext cx="3711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34822" name="Text Box 5"/>
          <p:cNvSpPr txBox="1">
            <a:spLocks noChangeArrowheads="1"/>
          </p:cNvSpPr>
          <p:nvPr/>
        </p:nvSpPr>
        <p:spPr bwMode="auto">
          <a:xfrm>
            <a:off x="1219200" y="25146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r>
              <a:rPr lang="en-US" altLang="en-US" sz="3200" b="1" dirty="0">
                <a:solidFill>
                  <a:srgbClr val="000099"/>
                </a:solidFill>
                <a:latin typeface="Calibri" panose="020F0502020204030204" pitchFamily="34" charset="0"/>
                <a:cs typeface="Calibri" panose="020F0502020204030204" pitchFamily="34" charset="0"/>
              </a:rPr>
              <a:t>Questions?</a:t>
            </a:r>
          </a:p>
        </p:txBody>
      </p:sp>
      <p:sp>
        <p:nvSpPr>
          <p:cNvPr id="34823" name="Text Box 6"/>
          <p:cNvSpPr txBox="1">
            <a:spLocks noChangeArrowheads="1"/>
          </p:cNvSpPr>
          <p:nvPr/>
        </p:nvSpPr>
        <p:spPr bwMode="auto">
          <a:xfrm>
            <a:off x="4343400" y="41910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r>
              <a:rPr lang="en-US" altLang="en-US" sz="3200" b="1" dirty="0">
                <a:solidFill>
                  <a:srgbClr val="000099"/>
                </a:solidFill>
                <a:latin typeface="Calibri" panose="020F0502020204030204" pitchFamily="34" charset="0"/>
                <a:cs typeface="Calibri" panose="020F0502020204030204" pitchFamily="34" charset="0"/>
              </a:rPr>
              <a:t>Comments?</a:t>
            </a:r>
            <a:endParaRPr lang="en-US" altLang="en-US" b="1" dirty="0">
              <a:solidFill>
                <a:srgbClr val="000099"/>
              </a:solidFill>
              <a:latin typeface="Calibri" panose="020F0502020204030204" pitchFamily="34" charset="0"/>
              <a:cs typeface="Calibri" panose="020F0502020204030204" pitchFamily="34" charset="0"/>
            </a:endParaRPr>
          </a:p>
        </p:txBody>
      </p:sp>
      <p:pic>
        <p:nvPicPr>
          <p:cNvPr id="348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209800"/>
            <a:ext cx="13430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p:txBody>
          <a:bodyPr/>
          <a:lstStyle/>
          <a:p>
            <a:r>
              <a:rPr lang="en-US" altLang="en-US" dirty="0" smtClean="0"/>
              <a:t>Elderly or Disabled Credit</a:t>
            </a:r>
            <a:endParaRPr lang="en-US" altLang="en-US" dirty="0" smtClean="0"/>
          </a:p>
        </p:txBody>
      </p:sp>
      <p:sp>
        <p:nvSpPr>
          <p:cNvPr id="36869" name="Content Placeholder 6"/>
          <p:cNvSpPr>
            <a:spLocks noGrp="1"/>
          </p:cNvSpPr>
          <p:nvPr>
            <p:ph sz="quarter" idx="12"/>
          </p:nvPr>
        </p:nvSpPr>
        <p:spPr/>
        <p:txBody>
          <a:bodyPr/>
          <a:lstStyle/>
          <a:p>
            <a:r>
              <a:rPr lang="en-US" altLang="en-US" dirty="0" smtClean="0"/>
              <a:t>Non-refundable credit with low income thresholds</a:t>
            </a:r>
          </a:p>
          <a:p>
            <a:r>
              <a:rPr lang="en-US" altLang="en-US" dirty="0" smtClean="0"/>
              <a:t>Very rarely occurs</a:t>
            </a:r>
          </a:p>
          <a:p>
            <a:r>
              <a:rPr lang="en-US" altLang="en-US" dirty="0" smtClean="0"/>
              <a:t>Never for MFJ with only one qualifying person (AGI &lt; $20,000 </a:t>
            </a:r>
            <a:r>
              <a:rPr lang="en-US" altLang="en-US" dirty="0" smtClean="0">
                <a:sym typeface="Wingdings" panose="05000000000000000000" pitchFamily="2" charset="2"/>
              </a:rPr>
              <a:t>= no taxable income)</a:t>
            </a:r>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6868" name="Slide Number Placeholder 2"/>
          <p:cNvSpPr>
            <a:spLocks noGrp="1"/>
          </p:cNvSpPr>
          <p:nvPr>
            <p:ph type="sldNum" sz="quarter" idx="14"/>
          </p:nvPr>
        </p:nvSpPr>
        <p:spPr/>
        <p:txBody>
          <a:bodyPr/>
          <a:lstStyle/>
          <a:p>
            <a:fld id="{001BB8DD-91B2-4050-8FA0-F89B1B13C8FA}" type="slidenum">
              <a:rPr lang="en-US" altLang="en-US" smtClean="0"/>
              <a:pPr/>
              <a:t>19</a:t>
            </a:fld>
            <a:endParaRPr lang="en-US" altLang="en-US"/>
          </a:p>
        </p:txBody>
      </p:sp>
      <p:pic>
        <p:nvPicPr>
          <p:cNvPr id="36870" name="Picture 4" descr="cid:image005.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99375" y="0"/>
            <a:ext cx="1444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01089" y="1752600"/>
            <a:ext cx="3124200" cy="461962"/>
          </a:xfrm>
          <a:prstGeom prst="rect">
            <a:avLst/>
          </a:prstGeom>
          <a:solidFill>
            <a:schemeClr val="bg1"/>
          </a:solidFill>
          <a:ln>
            <a:solidFill>
              <a:schemeClr val="tx2">
                <a:lumMod val="60000"/>
                <a:lumOff val="40000"/>
              </a:schemeClr>
            </a:solidFill>
          </a:ln>
        </p:spPr>
        <p:txBody>
          <a:bodyPr>
            <a:spAutoFit/>
          </a:bodyPr>
          <a:lstStyle/>
          <a:p>
            <a:pPr>
              <a:defRPr/>
            </a:pPr>
            <a:r>
              <a:rPr lang="en-US" sz="2400" dirty="0">
                <a:solidFill>
                  <a:schemeClr val="tx1"/>
                </a:solidFill>
                <a:latin typeface="Calibri" panose="020F0502020204030204" pitchFamily="34" charset="0"/>
                <a:cs typeface="Calibri" panose="020F0502020204030204" pitchFamily="34" charset="0"/>
              </a:rPr>
              <a:t>Pub 4012 Page G-11</a:t>
            </a:r>
            <a:endParaRPr lang="en-US" sz="2400" dirty="0">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Other Non-Refundable Credits</a:t>
            </a:r>
            <a:endParaRPr lang="en-US" dirty="0"/>
          </a:p>
        </p:txBody>
      </p:sp>
      <p:sp>
        <p:nvSpPr>
          <p:cNvPr id="11267" name="Content Placeholder 2"/>
          <p:cNvSpPr>
            <a:spLocks noGrp="1"/>
          </p:cNvSpPr>
          <p:nvPr>
            <p:ph sz="quarter" idx="12"/>
          </p:nvPr>
        </p:nvSpPr>
        <p:spPr/>
        <p:txBody>
          <a:bodyPr rtlCol="0">
            <a:normAutofit lnSpcReduction="10000"/>
          </a:bodyPr>
          <a:lstStyle/>
          <a:p>
            <a:pPr eaLnBrk="1" fontAlgn="auto" hangingPunct="1">
              <a:spcAft>
                <a:spcPts val="0"/>
              </a:spcAft>
              <a:defRPr/>
            </a:pPr>
            <a:r>
              <a:rPr lang="en-US" altLang="en-US" dirty="0" smtClean="0"/>
              <a:t>Retirement Savings Credit</a:t>
            </a:r>
          </a:p>
          <a:p>
            <a:pPr eaLnBrk="1" fontAlgn="auto" hangingPunct="1">
              <a:spcAft>
                <a:spcPts val="0"/>
              </a:spcAft>
              <a:defRPr/>
            </a:pPr>
            <a:r>
              <a:rPr lang="en-US" altLang="en-US" dirty="0" smtClean="0"/>
              <a:t>Nonbusiness Energy Property Credit</a:t>
            </a:r>
          </a:p>
          <a:p>
            <a:pPr eaLnBrk="1" fontAlgn="auto" hangingPunct="1">
              <a:spcAft>
                <a:spcPts val="0"/>
              </a:spcAft>
              <a:defRPr/>
            </a:pPr>
            <a:r>
              <a:rPr lang="en-US" altLang="en-US" dirty="0" smtClean="0"/>
              <a:t>Credit for the Elderly or Disabled</a:t>
            </a:r>
          </a:p>
          <a:p>
            <a:pPr eaLnBrk="1" fontAlgn="auto" hangingPunct="1">
              <a:spcAft>
                <a:spcPts val="0"/>
              </a:spcAft>
              <a:buFont typeface="Wingdings" pitchFamily="2" charset="2"/>
              <a:buChar char="Ø"/>
              <a:defRPr/>
            </a:pPr>
            <a:r>
              <a:rPr lang="en-US" altLang="en-US" dirty="0" smtClean="0"/>
              <a:t>Nonrefundable – offset income tax only, no cash back</a:t>
            </a:r>
          </a:p>
        </p:txBody>
      </p:sp>
      <p:sp>
        <p:nvSpPr>
          <p:cNvPr id="3" name="Footer Placeholder 2"/>
          <p:cNvSpPr>
            <a:spLocks noGrp="1"/>
          </p:cNvSpPr>
          <p:nvPr>
            <p:ph type="ftr" sz="quarter" idx="13"/>
          </p:nvPr>
        </p:nvSpPr>
        <p:spPr/>
        <p:txBody>
          <a:bodyPr/>
          <a:lstStyle/>
          <a:p>
            <a:pPr>
              <a:defRPr/>
            </a:pPr>
            <a:r>
              <a:rPr lang="en-US" dirty="0"/>
              <a:t>NTTC Training - TY 2016</a:t>
            </a:r>
          </a:p>
        </p:txBody>
      </p:sp>
      <p:sp>
        <p:nvSpPr>
          <p:cNvPr id="922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D595732-A240-4829-802C-93857EE3A647}" type="slidenum">
              <a:rPr lang="en-US" altLang="en-US"/>
              <a:pPr/>
              <a:t>2</a:t>
            </a:fld>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n-US" altLang="en-US" dirty="0" smtClean="0"/>
              <a:t>Elderly or Disabled Credit</a:t>
            </a:r>
            <a:endParaRPr lang="en-US" altLang="en-US" dirty="0" smtClean="0"/>
          </a:p>
        </p:txBody>
      </p:sp>
      <p:sp>
        <p:nvSpPr>
          <p:cNvPr id="32771" name="Content Placeholder 6"/>
          <p:cNvSpPr>
            <a:spLocks noGrp="1"/>
          </p:cNvSpPr>
          <p:nvPr>
            <p:ph sz="quarter" idx="12"/>
          </p:nvPr>
        </p:nvSpPr>
        <p:spPr/>
        <p:txBody>
          <a:bodyPr>
            <a:normAutofit fontScale="85000" lnSpcReduction="20000"/>
          </a:bodyPr>
          <a:lstStyle/>
          <a:p>
            <a:r>
              <a:rPr lang="en-US" altLang="en-US" dirty="0" smtClean="0"/>
              <a:t>Taxpayer (and spouse if MFJ) are age 65 or over, or retired on a </a:t>
            </a:r>
            <a:r>
              <a:rPr lang="en-US" altLang="en-US" u="sng" dirty="0" smtClean="0"/>
              <a:t>taxable</a:t>
            </a:r>
            <a:r>
              <a:rPr lang="en-US" altLang="en-US" dirty="0" smtClean="0"/>
              <a:t> disability pension and under retirement age, and</a:t>
            </a:r>
          </a:p>
          <a:p>
            <a:r>
              <a:rPr lang="en-US" altLang="en-US" dirty="0" smtClean="0"/>
              <a:t>Social Security &lt; $5,000 ($7,500 MFJ—both disabled or 65+), and</a:t>
            </a:r>
          </a:p>
          <a:p>
            <a:r>
              <a:rPr lang="en-US" altLang="en-US" dirty="0" smtClean="0"/>
              <a:t>AGI &lt; $17,500 ($25,000 MFJ—both disabled or 65+)</a:t>
            </a:r>
          </a:p>
          <a:p>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8916" name="Slide Number Placeholder 2"/>
          <p:cNvSpPr>
            <a:spLocks noGrp="1"/>
          </p:cNvSpPr>
          <p:nvPr>
            <p:ph type="sldNum" sz="quarter" idx="14"/>
          </p:nvPr>
        </p:nvSpPr>
        <p:spPr/>
        <p:txBody>
          <a:bodyPr/>
          <a:lstStyle/>
          <a:p>
            <a:fld id="{42D77A85-D3A5-4603-AE7F-50252AEBD2B6}" type="slidenum">
              <a:rPr lang="en-US" altLang="en-US" smtClean="0"/>
              <a:pPr/>
              <a:t>20</a:t>
            </a:fld>
            <a:endParaRPr lang="en-US" altLang="en-US"/>
          </a:p>
        </p:txBody>
      </p:sp>
      <p:pic>
        <p:nvPicPr>
          <p:cNvPr id="38918" name="Picture 4" descr="cid:image005.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99375" y="0"/>
            <a:ext cx="1444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10200" y="1671638"/>
            <a:ext cx="3124200" cy="461962"/>
          </a:xfrm>
          <a:prstGeom prst="rect">
            <a:avLst/>
          </a:prstGeom>
          <a:solidFill>
            <a:schemeClr val="bg1"/>
          </a:solidFill>
          <a:ln>
            <a:solidFill>
              <a:schemeClr val="tx2">
                <a:lumMod val="60000"/>
                <a:lumOff val="40000"/>
              </a:schemeClr>
            </a:solidFill>
          </a:ln>
        </p:spPr>
        <p:txBody>
          <a:bodyPr>
            <a:spAutoFit/>
          </a:bodyPr>
          <a:lstStyle/>
          <a:p>
            <a:pPr>
              <a:defRPr/>
            </a:pPr>
            <a:r>
              <a:rPr lang="en-US" sz="2400" dirty="0">
                <a:solidFill>
                  <a:schemeClr val="tx1"/>
                </a:solidFill>
                <a:latin typeface="Calibri" panose="020F0502020204030204" pitchFamily="34" charset="0"/>
                <a:cs typeface="Calibri" panose="020F0502020204030204" pitchFamily="34" charset="0"/>
              </a:rPr>
              <a:t>Pub 4012 Page G-11</a:t>
            </a:r>
            <a:endParaRPr lang="en-US" sz="2400" dirty="0">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p:txBody>
          <a:bodyPr/>
          <a:lstStyle/>
          <a:p>
            <a:r>
              <a:rPr lang="en-US" altLang="en-US" dirty="0" smtClean="0"/>
              <a:t>Elderly or Disabled Credit</a:t>
            </a:r>
            <a:endParaRPr lang="en-US" altLang="en-US" dirty="0" smtClean="0"/>
          </a:p>
        </p:txBody>
      </p:sp>
      <p:sp>
        <p:nvSpPr>
          <p:cNvPr id="40965" name="Content Placeholder 6"/>
          <p:cNvSpPr>
            <a:spLocks noGrp="1"/>
          </p:cNvSpPr>
          <p:nvPr>
            <p:ph sz="quarter" idx="12"/>
          </p:nvPr>
        </p:nvSpPr>
        <p:spPr/>
        <p:txBody>
          <a:bodyPr/>
          <a:lstStyle/>
          <a:p>
            <a:r>
              <a:rPr lang="en-US" altLang="en-US" dirty="0" smtClean="0"/>
              <a:t>From Credits menu, select Credit for the Elderly/Disabled and answer questions</a:t>
            </a:r>
          </a:p>
          <a:p>
            <a:r>
              <a:rPr lang="en-US" altLang="en-US" dirty="0" smtClean="0"/>
              <a:t>Enter pension income not shown on Form 1040 (except not VA disability pension)</a:t>
            </a:r>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40964" name="Slide Number Placeholder 2"/>
          <p:cNvSpPr>
            <a:spLocks noGrp="1"/>
          </p:cNvSpPr>
          <p:nvPr>
            <p:ph type="sldNum" sz="quarter" idx="14"/>
          </p:nvPr>
        </p:nvSpPr>
        <p:spPr/>
        <p:txBody>
          <a:bodyPr/>
          <a:lstStyle/>
          <a:p>
            <a:fld id="{9660ACCE-B21A-49D7-AE9E-B13710441AF2}" type="slidenum">
              <a:rPr lang="en-US" altLang="en-US" smtClean="0"/>
              <a:pPr/>
              <a:t>21</a:t>
            </a:fld>
            <a:endParaRPr lang="en-US" altLang="en-US"/>
          </a:p>
        </p:txBody>
      </p:sp>
      <p:pic>
        <p:nvPicPr>
          <p:cNvPr id="40966" name="Picture 5" descr="cid:image007.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53413" y="0"/>
            <a:ext cx="890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Review – </a:t>
            </a:r>
            <a:r>
              <a:rPr lang="en-US" dirty="0" err="1" smtClean="0"/>
              <a:t>Misc</a:t>
            </a:r>
            <a:r>
              <a:rPr lang="en-US" dirty="0" smtClean="0"/>
              <a:t> </a:t>
            </a:r>
            <a:br>
              <a:rPr lang="en-US" dirty="0" smtClean="0"/>
            </a:br>
            <a:r>
              <a:rPr lang="en-US" dirty="0" smtClean="0"/>
              <a:t>Non-Refundable Credits</a:t>
            </a:r>
            <a:endParaRPr lang="en-US" dirty="0"/>
          </a:p>
        </p:txBody>
      </p:sp>
      <p:sp>
        <p:nvSpPr>
          <p:cNvPr id="34819" name="Content Placeholder 2"/>
          <p:cNvSpPr>
            <a:spLocks noGrp="1"/>
          </p:cNvSpPr>
          <p:nvPr>
            <p:ph sz="quarter" idx="12"/>
          </p:nvPr>
        </p:nvSpPr>
        <p:spPr/>
        <p:txBody>
          <a:bodyPr>
            <a:normAutofit fontScale="70000" lnSpcReduction="20000"/>
          </a:bodyPr>
          <a:lstStyle/>
          <a:p>
            <a:r>
              <a:rPr lang="en-US" altLang="en-US" dirty="0" smtClean="0"/>
              <a:t>Confirm retirement contributions on </a:t>
            </a:r>
            <a:br>
              <a:rPr lang="en-US" altLang="en-US" dirty="0" smtClean="0"/>
            </a:br>
            <a:r>
              <a:rPr lang="en-US" altLang="en-US" dirty="0" smtClean="0"/>
              <a:t>W-2 and those not on a tax document (IRAs) are properly captured</a:t>
            </a:r>
          </a:p>
          <a:p>
            <a:r>
              <a:rPr lang="en-US" altLang="en-US" dirty="0" smtClean="0"/>
              <a:t>Ensure any retirement plan distributions have been recorded on Form 8880</a:t>
            </a:r>
          </a:p>
          <a:p>
            <a:r>
              <a:rPr lang="en-US" altLang="en-US" dirty="0" smtClean="0"/>
              <a:t>Ensure energy credits don’t exceed cumulative limits</a:t>
            </a:r>
          </a:p>
          <a:p>
            <a:r>
              <a:rPr lang="en-US" altLang="en-US" dirty="0" smtClean="0"/>
              <a:t>Verify if elderly or disabled credit is computed correctly (this credit is very rare)</a:t>
            </a:r>
            <a:endParaRPr lang="en-US"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3012" name="Slide Number Placeholder 3"/>
          <p:cNvSpPr>
            <a:spLocks noGrp="1"/>
          </p:cNvSpPr>
          <p:nvPr>
            <p:ph type="sldNum" sz="quarter" idx="14"/>
          </p:nvPr>
        </p:nvSpPr>
        <p:spPr/>
        <p:txBody>
          <a:bodyPr/>
          <a:lstStyle/>
          <a:p>
            <a:fld id="{33CED621-E407-4CEE-9FB5-25655B0D8DA9}" type="slidenum">
              <a:rPr lang="en-US" altLang="en-US" smtClean="0"/>
              <a:pPr/>
              <a:t>22</a:t>
            </a:fld>
            <a:endParaRPr lang="en-US" altLang="en-US"/>
          </a:p>
        </p:txBody>
      </p:sp>
      <p:pic>
        <p:nvPicPr>
          <p:cNvPr id="43014" name="Picture 3" descr="C:\Users\McHugh\AppData\Local\Microsoft\Windows\Temporary Internet Files\Content.IE5\B5UKARFG\MC9002404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8600"/>
            <a:ext cx="14112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Summary with Taxpayer</a:t>
            </a:r>
            <a:endParaRPr lang="en-US" altLang="en-US" dirty="0" smtClean="0"/>
          </a:p>
        </p:txBody>
      </p:sp>
      <p:sp>
        <p:nvSpPr>
          <p:cNvPr id="44037" name="Content Placeholder 2"/>
          <p:cNvSpPr>
            <a:spLocks noGrp="1"/>
          </p:cNvSpPr>
          <p:nvPr>
            <p:ph sz="quarter" idx="12"/>
          </p:nvPr>
        </p:nvSpPr>
        <p:spPr/>
        <p:txBody>
          <a:bodyPr/>
          <a:lstStyle/>
          <a:p>
            <a:r>
              <a:rPr lang="en-US" altLang="en-US" dirty="0" smtClean="0"/>
              <a:t>Review benefits of retirement contribution, if any</a:t>
            </a:r>
          </a:p>
          <a:p>
            <a:r>
              <a:rPr lang="en-US" altLang="en-US" dirty="0" smtClean="0"/>
              <a:t>Review benefit of Credit for the Elderly or Disabled, if any</a:t>
            </a:r>
          </a:p>
          <a:p>
            <a:r>
              <a:rPr lang="en-US" altLang="en-US" dirty="0" smtClean="0"/>
              <a:t>Review energy credits, if any</a:t>
            </a:r>
            <a:endParaRPr lang="en-US"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4036" name="Slide Number Placeholder 3"/>
          <p:cNvSpPr>
            <a:spLocks noGrp="1"/>
          </p:cNvSpPr>
          <p:nvPr>
            <p:ph type="sldNum" sz="quarter" idx="14"/>
          </p:nvPr>
        </p:nvSpPr>
        <p:spPr/>
        <p:txBody>
          <a:bodyPr/>
          <a:lstStyle/>
          <a:p>
            <a:fld id="{E5AE0591-2558-4D97-8563-63702387B672}" type="slidenum">
              <a:rPr lang="en-US" altLang="en-US" smtClean="0"/>
              <a:pPr/>
              <a:t>23</a:t>
            </a:fld>
            <a:endParaRPr lang="en-US" altLang="en-US"/>
          </a:p>
        </p:txBody>
      </p:sp>
      <p:pic>
        <p:nvPicPr>
          <p:cNvPr id="44038" name="Picture 3" descr="cid:image015.png@01CEAD7B.7EC49C4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391400" y="228600"/>
            <a:ext cx="1419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t>Miscellaneous Credits</a:t>
            </a:r>
          </a:p>
        </p:txBody>
      </p:sp>
      <p:sp>
        <p:nvSpPr>
          <p:cNvPr id="2" name="Footer Placeholder 1"/>
          <p:cNvSpPr>
            <a:spLocks noGrp="1"/>
          </p:cNvSpPr>
          <p:nvPr>
            <p:ph type="ftr" sz="quarter" idx="10"/>
          </p:nvPr>
        </p:nvSpPr>
        <p:spPr/>
        <p:txBody>
          <a:bodyPr/>
          <a:lstStyle/>
          <a:p>
            <a:pPr>
              <a:defRPr/>
            </a:pPr>
            <a:r>
              <a:rPr lang="en-US" dirty="0"/>
              <a:t>NTTC Training - TY 2016</a:t>
            </a:r>
          </a:p>
        </p:txBody>
      </p:sp>
      <p:sp>
        <p:nvSpPr>
          <p:cNvPr id="4506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9B44604-B35A-4F42-A554-7FB55D505CA2}" type="slidenum">
              <a:rPr lang="en-US" altLang="en-US"/>
              <a:pPr/>
              <a:t>24</a:t>
            </a:fld>
            <a:endParaRPr lang="en-US" altLang="en-US"/>
          </a:p>
        </p:txBody>
      </p:sp>
      <p:sp>
        <p:nvSpPr>
          <p:cNvPr id="45061" name="Text Box 4"/>
          <p:cNvSpPr txBox="1">
            <a:spLocks noChangeArrowheads="1"/>
          </p:cNvSpPr>
          <p:nvPr/>
        </p:nvSpPr>
        <p:spPr bwMode="auto">
          <a:xfrm>
            <a:off x="2155825" y="2430463"/>
            <a:ext cx="3711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endParaRPr lang="en-US" altLang="en-US" dirty="0">
              <a:latin typeface="Calibri" panose="020F0502020204030204" pitchFamily="34" charset="0"/>
              <a:cs typeface="Calibri" panose="020F0502020204030204" pitchFamily="34" charset="0"/>
            </a:endParaRPr>
          </a:p>
        </p:txBody>
      </p:sp>
      <p:sp>
        <p:nvSpPr>
          <p:cNvPr id="45062" name="Text Box 5"/>
          <p:cNvSpPr txBox="1">
            <a:spLocks noChangeArrowheads="1"/>
          </p:cNvSpPr>
          <p:nvPr/>
        </p:nvSpPr>
        <p:spPr bwMode="auto">
          <a:xfrm>
            <a:off x="1219200" y="25146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r>
              <a:rPr lang="en-US" altLang="en-US" sz="3200" b="1" dirty="0">
                <a:solidFill>
                  <a:srgbClr val="000099"/>
                </a:solidFill>
                <a:latin typeface="Calibri" panose="020F0502020204030204" pitchFamily="34" charset="0"/>
                <a:cs typeface="Calibri" panose="020F0502020204030204" pitchFamily="34" charset="0"/>
              </a:rPr>
              <a:t>Questions?</a:t>
            </a:r>
          </a:p>
        </p:txBody>
      </p:sp>
      <p:sp>
        <p:nvSpPr>
          <p:cNvPr id="45063" name="Text Box 6"/>
          <p:cNvSpPr txBox="1">
            <a:spLocks noChangeArrowheads="1"/>
          </p:cNvSpPr>
          <p:nvPr/>
        </p:nvSpPr>
        <p:spPr bwMode="auto">
          <a:xfrm>
            <a:off x="4343400" y="41910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panose="02020603050405020304" pitchFamily="18" charset="0"/>
              <a:buNone/>
            </a:pPr>
            <a:r>
              <a:rPr lang="en-US" altLang="en-US" sz="3200" b="1" dirty="0">
                <a:solidFill>
                  <a:srgbClr val="000099"/>
                </a:solidFill>
                <a:latin typeface="Calibri" panose="020F0502020204030204" pitchFamily="34" charset="0"/>
                <a:cs typeface="Calibri" panose="020F0502020204030204" pitchFamily="34" charset="0"/>
              </a:rPr>
              <a:t>Comments?</a:t>
            </a:r>
            <a:endParaRPr lang="en-US" altLang="en-US" b="1" dirty="0">
              <a:solidFill>
                <a:srgbClr val="000099"/>
              </a:solidFill>
              <a:latin typeface="Calibri" panose="020F0502020204030204" pitchFamily="34" charset="0"/>
              <a:cs typeface="Calibri" panose="020F0502020204030204" pitchFamily="34" charset="0"/>
            </a:endParaRPr>
          </a:p>
        </p:txBody>
      </p:sp>
      <p:pic>
        <p:nvPicPr>
          <p:cNvPr id="450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209800"/>
            <a:ext cx="13430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Retirement Savings Credit</a:t>
            </a:r>
          </a:p>
        </p:txBody>
      </p:sp>
      <p:sp>
        <p:nvSpPr>
          <p:cNvPr id="12291" name="Text Placeholder 5"/>
          <p:cNvSpPr>
            <a:spLocks noGrp="1"/>
          </p:cNvSpPr>
          <p:nvPr>
            <p:ph type="body" sz="quarter" idx="16"/>
          </p:nvPr>
        </p:nvSpPr>
        <p:spPr>
          <a:xfrm>
            <a:off x="950495" y="2141660"/>
            <a:ext cx="7543800" cy="2582739"/>
          </a:xfrm>
        </p:spPr>
        <p:txBody>
          <a:bodyPr>
            <a:normAutofit fontScale="62500" lnSpcReduction="20000"/>
          </a:bodyPr>
          <a:lstStyle/>
          <a:p>
            <a:r>
              <a:rPr lang="en-US" altLang="en-US" dirty="0" smtClean="0"/>
              <a:t>Ask if taxpayer made (or plans to make) contribution to a retirement account</a:t>
            </a:r>
          </a:p>
          <a:p>
            <a:r>
              <a:rPr lang="en-US" altLang="en-US" dirty="0" smtClean="0"/>
              <a:t>Might not show on any tax document</a:t>
            </a:r>
          </a:p>
          <a:p>
            <a:r>
              <a:rPr lang="en-US" altLang="en-US" dirty="0" smtClean="0"/>
              <a:t>“Other” may include </a:t>
            </a:r>
            <a:r>
              <a:rPr lang="en-US" altLang="en-US" dirty="0" err="1" smtClean="0"/>
              <a:t>myRA</a:t>
            </a:r>
            <a:r>
              <a:rPr lang="en-US" altLang="en-US" dirty="0" smtClean="0"/>
              <a:t> contributions </a:t>
            </a:r>
          </a:p>
          <a:p>
            <a:pPr lvl="1"/>
            <a:r>
              <a:rPr lang="en-US" altLang="en-US" dirty="0" smtClean="0"/>
              <a:t>Eligible for retirement savings credit </a:t>
            </a:r>
          </a:p>
          <a:p>
            <a:pPr lvl="1"/>
            <a:r>
              <a:rPr lang="en-US" altLang="en-US" dirty="0" smtClean="0"/>
              <a:t>Can designate tax refund as a contribution and claim credit </a:t>
            </a:r>
          </a:p>
        </p:txBody>
      </p:sp>
      <p:sp>
        <p:nvSpPr>
          <p:cNvPr id="3" name="Footer Placeholder 2"/>
          <p:cNvSpPr>
            <a:spLocks noGrp="1"/>
          </p:cNvSpPr>
          <p:nvPr>
            <p:ph type="ftr" sz="quarter" idx="17"/>
          </p:nvPr>
        </p:nvSpPr>
        <p:spPr>
          <a:xfrm>
            <a:off x="1295400" y="6172200"/>
            <a:ext cx="3451225" cy="365125"/>
          </a:xfrm>
        </p:spPr>
        <p:txBody>
          <a:bodyPr/>
          <a:lstStyle/>
          <a:p>
            <a:r>
              <a:rPr lang="en-US" dirty="0" smtClean="0"/>
              <a:t>NTTC Training - TY 2016</a:t>
            </a:r>
            <a:endParaRPr lang="en-US" dirty="0"/>
          </a:p>
        </p:txBody>
      </p:sp>
      <p:sp>
        <p:nvSpPr>
          <p:cNvPr id="11269" name="Slide Number Placeholder 3"/>
          <p:cNvSpPr>
            <a:spLocks noGrp="1"/>
          </p:cNvSpPr>
          <p:nvPr>
            <p:ph type="sldNum" sz="quarter" idx="18"/>
          </p:nvPr>
        </p:nvSpPr>
        <p:spPr>
          <a:xfrm>
            <a:off x="533400" y="6172200"/>
            <a:ext cx="635000" cy="365125"/>
          </a:xfrm>
        </p:spPr>
        <p:txBody>
          <a:bodyPr/>
          <a:lstStyle/>
          <a:p>
            <a:fld id="{4E28A93B-1BB5-42D9-8354-747C436541EF}" type="slidenum">
              <a:rPr lang="en-US" altLang="en-US" smtClean="0"/>
              <a:pPr/>
              <a:t>3</a:t>
            </a:fld>
            <a:endParaRPr lang="en-US" altLang="en-US" dirty="0"/>
          </a:p>
        </p:txBody>
      </p:sp>
      <p:pic>
        <p:nvPicPr>
          <p:cNvPr id="11270" name="Picture 9" descr="C:\Users\Steve\AppData\Local\Microsoft\Windows\Temporary Internet Files\Content.IE5\B8CB35FU\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725" y="550545"/>
            <a:ext cx="1565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237" y="5343525"/>
            <a:ext cx="868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724400"/>
            <a:ext cx="88804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dirty="0" smtClean="0"/>
              <a:t>Retirement Savings Credit</a:t>
            </a:r>
            <a:endParaRPr lang="en-US" altLang="en-US" dirty="0" smtClean="0"/>
          </a:p>
        </p:txBody>
      </p:sp>
      <p:sp>
        <p:nvSpPr>
          <p:cNvPr id="17411" name="Content Placeholder 5"/>
          <p:cNvSpPr>
            <a:spLocks noGrp="1"/>
          </p:cNvSpPr>
          <p:nvPr>
            <p:ph sz="quarter" idx="12"/>
          </p:nvPr>
        </p:nvSpPr>
        <p:spPr/>
        <p:txBody>
          <a:bodyPr>
            <a:normAutofit fontScale="85000" lnSpcReduction="20000"/>
          </a:bodyPr>
          <a:lstStyle/>
          <a:p>
            <a:r>
              <a:rPr lang="en-US" altLang="en-US" dirty="0" smtClean="0"/>
              <a:t>For low-income taxpayers who made contributions to qualified retirement plan</a:t>
            </a:r>
          </a:p>
          <a:p>
            <a:r>
              <a:rPr lang="en-US" altLang="en-US" dirty="0" smtClean="0"/>
              <a:t>Review Decision Tree and Reminders </a:t>
            </a:r>
            <a:br>
              <a:rPr lang="en-US" altLang="en-US" dirty="0" smtClean="0"/>
            </a:br>
            <a:r>
              <a:rPr lang="en-US" altLang="en-US" dirty="0" smtClean="0"/>
              <a:t>(page G-6)</a:t>
            </a:r>
          </a:p>
          <a:p>
            <a:r>
              <a:rPr lang="en-US" altLang="en-US" dirty="0" smtClean="0"/>
              <a:t>Shown on Form 8880 </a:t>
            </a:r>
          </a:p>
          <a:p>
            <a:r>
              <a:rPr lang="en-US" altLang="en-US" dirty="0" smtClean="0"/>
              <a:t>TaxSlayer computes credit – verify input data</a:t>
            </a:r>
          </a:p>
          <a:p>
            <a:endParaRPr lang="en-US"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13316" name="Slide Number Placeholder 3"/>
          <p:cNvSpPr>
            <a:spLocks noGrp="1"/>
          </p:cNvSpPr>
          <p:nvPr>
            <p:ph type="sldNum" sz="quarter" idx="14"/>
          </p:nvPr>
        </p:nvSpPr>
        <p:spPr/>
        <p:txBody>
          <a:bodyPr/>
          <a:lstStyle/>
          <a:p>
            <a:fld id="{272D02F3-B632-4D54-836E-A00E41338EC9}" type="slidenum">
              <a:rPr lang="en-US" altLang="en-US" smtClean="0"/>
              <a:pPr/>
              <a:t>4</a:t>
            </a:fld>
            <a:endParaRPr lang="en-US" altLang="en-US"/>
          </a:p>
        </p:txBody>
      </p:sp>
      <p:pic>
        <p:nvPicPr>
          <p:cNvPr id="13318" name="Picture 4" descr="cid:image005.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467600" y="152400"/>
            <a:ext cx="1444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r>
              <a:rPr lang="en-US" altLang="en-US" dirty="0" smtClean="0"/>
              <a:t>Retirement Savings Credit</a:t>
            </a:r>
            <a:endParaRPr lang="en-US" altLang="en-US" dirty="0" smtClean="0"/>
          </a:p>
        </p:txBody>
      </p:sp>
      <p:sp>
        <p:nvSpPr>
          <p:cNvPr id="17411" name="Content Placeholder 5"/>
          <p:cNvSpPr>
            <a:spLocks noGrp="1"/>
          </p:cNvSpPr>
          <p:nvPr>
            <p:ph sz="quarter" idx="12"/>
          </p:nvPr>
        </p:nvSpPr>
        <p:spPr/>
        <p:txBody>
          <a:bodyPr>
            <a:normAutofit fontScale="92500" lnSpcReduction="20000"/>
          </a:bodyPr>
          <a:lstStyle/>
          <a:p>
            <a:r>
              <a:rPr lang="en-US" altLang="en-US" dirty="0" smtClean="0"/>
              <a:t>Payroll contributions are entered on W-2 (page D-8)</a:t>
            </a:r>
          </a:p>
          <a:p>
            <a:r>
              <a:rPr lang="en-US" altLang="en-US" dirty="0" smtClean="0"/>
              <a:t>Traditional IRA contributions are entered in Adjustment section (page E-5)</a:t>
            </a:r>
          </a:p>
          <a:p>
            <a:r>
              <a:rPr lang="en-US" altLang="en-US" dirty="0" smtClean="0"/>
              <a:t>Roth IRA contributions are entered in Credits section (page G-7)</a:t>
            </a:r>
          </a:p>
          <a:p>
            <a:endParaRPr lang="en-US"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15364" name="Slide Number Placeholder 3"/>
          <p:cNvSpPr>
            <a:spLocks noGrp="1"/>
          </p:cNvSpPr>
          <p:nvPr>
            <p:ph type="sldNum" sz="quarter" idx="14"/>
          </p:nvPr>
        </p:nvSpPr>
        <p:spPr/>
        <p:txBody>
          <a:bodyPr/>
          <a:lstStyle/>
          <a:p>
            <a:fld id="{0AEE1E5A-3698-42FB-BB3B-88AA0ED26C10}" type="slidenum">
              <a:rPr lang="en-US" altLang="en-US" smtClean="0"/>
              <a:pPr/>
              <a:t>5</a:t>
            </a:fld>
            <a:endParaRPr lang="en-US" altLang="en-US"/>
          </a:p>
        </p:txBody>
      </p:sp>
      <p:pic>
        <p:nvPicPr>
          <p:cNvPr id="7" name="Picture 5" descr="cid:image007.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96212" y="1066800"/>
            <a:ext cx="890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Retirement Savings Credit</a:t>
            </a:r>
            <a:endParaRPr lang="en-US" altLang="en-US" dirty="0" smtClean="0"/>
          </a:p>
        </p:txBody>
      </p:sp>
      <p:sp>
        <p:nvSpPr>
          <p:cNvPr id="19459" name="Content Placeholder 2"/>
          <p:cNvSpPr>
            <a:spLocks noGrp="1"/>
          </p:cNvSpPr>
          <p:nvPr>
            <p:ph sz="quarter" idx="12"/>
          </p:nvPr>
        </p:nvSpPr>
        <p:spPr/>
        <p:txBody>
          <a:bodyPr>
            <a:normAutofit fontScale="92500" lnSpcReduction="20000"/>
          </a:bodyPr>
          <a:lstStyle/>
          <a:p>
            <a:r>
              <a:rPr lang="en-US" altLang="en-US" dirty="0" smtClean="0"/>
              <a:t>Form W-2 Retirement Savings Contribution</a:t>
            </a:r>
          </a:p>
          <a:p>
            <a:pPr lvl="1"/>
            <a:r>
              <a:rPr lang="en-US" altLang="en-US" dirty="0" smtClean="0"/>
              <a:t>Entry in block 12 will generate Form 8880  automatically if qualified</a:t>
            </a:r>
          </a:p>
          <a:p>
            <a:pPr lvl="1"/>
            <a:r>
              <a:rPr lang="en-US" altLang="en-US" dirty="0" smtClean="0"/>
              <a:t>Entries in block 14 require taxpayer interview to see if entry qualifies for Form 8880 (must be a VOLUNTARY contribution)</a:t>
            </a:r>
            <a:endParaRPr lang="en-US"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17412" name="Slide Number Placeholder 4"/>
          <p:cNvSpPr>
            <a:spLocks noGrp="1"/>
          </p:cNvSpPr>
          <p:nvPr>
            <p:ph type="sldNum" sz="quarter" idx="14"/>
          </p:nvPr>
        </p:nvSpPr>
        <p:spPr/>
        <p:txBody>
          <a:bodyPr/>
          <a:lstStyle/>
          <a:p>
            <a:fld id="{0BD0FFEE-9A9A-461E-A6E8-81B27303DDE8}" type="slidenum">
              <a:rPr lang="en-US" altLang="en-US" smtClean="0"/>
              <a:pPr/>
              <a:t>6</a:t>
            </a:fld>
            <a:endParaRPr lang="en-US" altLang="en-US"/>
          </a:p>
        </p:txBody>
      </p:sp>
      <p:pic>
        <p:nvPicPr>
          <p:cNvPr id="17414" name="Picture 5" descr="cid:image007.png@01CEAD7B.7EC49C4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75575" y="1143000"/>
            <a:ext cx="890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t>Retirement Savings Credit—W-2 Box 12</a:t>
            </a:r>
          </a:p>
        </p:txBody>
      </p:sp>
      <p:sp>
        <p:nvSpPr>
          <p:cNvPr id="18435" name="Content Placeholder 7"/>
          <p:cNvSpPr>
            <a:spLocks noGrp="1"/>
          </p:cNvSpPr>
          <p:nvPr>
            <p:ph sz="quarter" idx="12"/>
          </p:nvPr>
        </p:nvSpPr>
        <p:spPr>
          <a:xfrm>
            <a:off x="685800" y="1828800"/>
            <a:ext cx="7543800" cy="1219200"/>
          </a:xfrm>
        </p:spPr>
        <p:txBody>
          <a:bodyPr/>
          <a:lstStyle/>
          <a:p>
            <a:pPr eaLnBrk="1" hangingPunct="1"/>
            <a:r>
              <a:rPr lang="en-US" altLang="en-US" dirty="0" smtClean="0"/>
              <a:t>Codes D, E, G, AA*, BB*, and EE* will go to Form 8880 </a:t>
            </a:r>
          </a:p>
        </p:txBody>
      </p:sp>
      <p:sp>
        <p:nvSpPr>
          <p:cNvPr id="3" name="Footer Placeholder 2"/>
          <p:cNvSpPr>
            <a:spLocks noGrp="1"/>
          </p:cNvSpPr>
          <p:nvPr>
            <p:ph type="ftr" sz="quarter" idx="13"/>
          </p:nvPr>
        </p:nvSpPr>
        <p:spPr/>
        <p:txBody>
          <a:bodyPr/>
          <a:lstStyle/>
          <a:p>
            <a:pPr>
              <a:defRPr/>
            </a:pPr>
            <a:r>
              <a:rPr lang="en-US" dirty="0" smtClean="0"/>
              <a:t>NTTC Training - TY 2016</a:t>
            </a:r>
            <a:endParaRPr lang="en-US" dirty="0"/>
          </a:p>
        </p:txBody>
      </p:sp>
      <p:sp>
        <p:nvSpPr>
          <p:cNvPr id="18437"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2467B2-75CD-4AF2-AA7A-7044BD1D6836}" type="slidenum">
              <a:rPr lang="en-US" altLang="en-US"/>
              <a:pPr/>
              <a:t>7</a:t>
            </a:fld>
            <a:endParaRPr lang="en-US" altLang="en-US"/>
          </a:p>
        </p:txBody>
      </p:sp>
      <p:pic>
        <p:nvPicPr>
          <p:cNvPr id="18438" name="Picture 5" descr="cid:image007.png@01CEAD7B.7EC49C4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70056" y="791369"/>
            <a:ext cx="890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8941" r="3722"/>
          <a:stretch>
            <a:fillRect/>
          </a:stretch>
        </p:blipFill>
        <p:spPr bwMode="auto">
          <a:xfrm>
            <a:off x="685800" y="3159125"/>
            <a:ext cx="7924800" cy="2581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Straight Arrow Connector 12"/>
          <p:cNvCxnSpPr/>
          <p:nvPr/>
        </p:nvCxnSpPr>
        <p:spPr>
          <a:xfrm>
            <a:off x="914400" y="2362200"/>
            <a:ext cx="228600" cy="1371600"/>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8441" name="TextBox 20"/>
          <p:cNvSpPr txBox="1">
            <a:spLocks noChangeArrowheads="1"/>
          </p:cNvSpPr>
          <p:nvPr/>
        </p:nvSpPr>
        <p:spPr bwMode="auto">
          <a:xfrm>
            <a:off x="381000" y="56642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latin typeface="Calibri" panose="020F0502020204030204" pitchFamily="34" charset="0"/>
                <a:cs typeface="Calibri" panose="020F0502020204030204" pitchFamily="34" charset="0"/>
              </a:rPr>
              <a:t>*</a:t>
            </a:r>
            <a:r>
              <a:rPr lang="en-US" altLang="en-US" sz="3200" dirty="0">
                <a:solidFill>
                  <a:schemeClr val="tx1"/>
                </a:solidFill>
                <a:latin typeface="Calibri" panose="020F0502020204030204" pitchFamily="34" charset="0"/>
                <a:cs typeface="Calibri" panose="020F0502020204030204" pitchFamily="34" charset="0"/>
              </a:rPr>
              <a:t>*</a:t>
            </a:r>
            <a:r>
              <a:rPr lang="en-US" altLang="en-US" sz="2400" dirty="0">
                <a:solidFill>
                  <a:schemeClr val="tx1"/>
                </a:solidFill>
                <a:latin typeface="Calibri" panose="020F0502020204030204" pitchFamily="34" charset="0"/>
                <a:cs typeface="Calibri" panose="020F0502020204030204" pitchFamily="34" charset="0"/>
              </a:rPr>
              <a:t>These codes don’t show on the 8880 input screen</a:t>
            </a:r>
            <a:endParaRPr lang="en-US" altLang="en-US"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Retirement Savings Credit—W-2 Box 14</a:t>
            </a:r>
          </a:p>
        </p:txBody>
      </p:sp>
      <p:sp>
        <p:nvSpPr>
          <p:cNvPr id="19459" name="Content Placeholder 7"/>
          <p:cNvSpPr>
            <a:spLocks noGrp="1"/>
          </p:cNvSpPr>
          <p:nvPr>
            <p:ph sz="quarter" idx="12"/>
          </p:nvPr>
        </p:nvSpPr>
        <p:spPr>
          <a:xfrm>
            <a:off x="5181600" y="2286000"/>
            <a:ext cx="3392488" cy="3352800"/>
          </a:xfrm>
        </p:spPr>
        <p:txBody>
          <a:bodyPr/>
          <a:lstStyle/>
          <a:p>
            <a:pPr eaLnBrk="1" hangingPunct="1"/>
            <a:r>
              <a:rPr lang="en-US" altLang="en-US" sz="3200" dirty="0" smtClean="0"/>
              <a:t>For voluntary contributions, choose this code</a:t>
            </a:r>
          </a:p>
          <a:p>
            <a:pPr eaLnBrk="1" hangingPunct="1"/>
            <a:r>
              <a:rPr lang="en-US" altLang="en-US" sz="3200" dirty="0" smtClean="0"/>
              <a:t>For  mandatory contributions, choose this one</a:t>
            </a:r>
          </a:p>
          <a:p>
            <a:pPr eaLnBrk="1" hangingPunct="1"/>
            <a:endParaRPr lang="en-US" altLang="en-US" dirty="0" smtClean="0"/>
          </a:p>
        </p:txBody>
      </p:sp>
      <p:sp>
        <p:nvSpPr>
          <p:cNvPr id="3" name="Footer Placeholder 2"/>
          <p:cNvSpPr>
            <a:spLocks noGrp="1"/>
          </p:cNvSpPr>
          <p:nvPr>
            <p:ph type="ftr" sz="quarter" idx="13"/>
          </p:nvPr>
        </p:nvSpPr>
        <p:spPr/>
        <p:txBody>
          <a:bodyPr/>
          <a:lstStyle/>
          <a:p>
            <a:pPr>
              <a:defRPr/>
            </a:pPr>
            <a:r>
              <a:rPr lang="en-US" dirty="0" smtClean="0"/>
              <a:t>NTTC Training - TY 2016</a:t>
            </a:r>
            <a:endParaRPr lang="en-US" dirty="0"/>
          </a:p>
        </p:txBody>
      </p:sp>
      <p:sp>
        <p:nvSpPr>
          <p:cNvPr id="1946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212B94E-FAB3-4C86-8FE9-C504D89C7495}" type="slidenum">
              <a:rPr lang="en-US" altLang="en-US"/>
              <a:pPr/>
              <a:t>8</a:t>
            </a:fld>
            <a:endParaRPr lang="en-US" altLang="en-US"/>
          </a:p>
        </p:txBody>
      </p:sp>
      <p:pic>
        <p:nvPicPr>
          <p:cNvPr id="19462" name="Picture 5" descr="cid:image007.png@01CEAD7B.7EC49C4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75575" y="92075"/>
            <a:ext cx="890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238" y="2014538"/>
            <a:ext cx="4449762"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a:off x="4114800" y="3352800"/>
            <a:ext cx="1219200" cy="1371600"/>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572000" y="4876800"/>
            <a:ext cx="914400" cy="228600"/>
          </a:xfrm>
          <a:prstGeom prst="straightConnector1">
            <a:avLst/>
          </a:prstGeom>
          <a:ln w="38100">
            <a:solidFill>
              <a:schemeClr val="accent2">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altLang="en-US" dirty="0" smtClean="0"/>
              <a:t>Retirement Savings Credit—Traditional IRA Contribution</a:t>
            </a:r>
          </a:p>
        </p:txBody>
      </p:sp>
      <p:sp>
        <p:nvSpPr>
          <p:cNvPr id="3" name="Footer Placeholder 2"/>
          <p:cNvSpPr>
            <a:spLocks noGrp="1"/>
          </p:cNvSpPr>
          <p:nvPr>
            <p:ph type="ftr" sz="quarter" idx="13"/>
          </p:nvPr>
        </p:nvSpPr>
        <p:spPr/>
        <p:txBody>
          <a:bodyPr/>
          <a:lstStyle/>
          <a:p>
            <a:pPr>
              <a:defRPr/>
            </a:pPr>
            <a:r>
              <a:rPr lang="en-US" dirty="0" smtClean="0"/>
              <a:t>NTTC Training - TY 2016</a:t>
            </a:r>
            <a:endParaRPr lang="en-US" dirty="0"/>
          </a:p>
        </p:txBody>
      </p:sp>
      <p:sp>
        <p:nvSpPr>
          <p:cNvPr id="2048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99B6FC-E1B2-437D-AC04-BAD23EC0043E}" type="slidenum">
              <a:rPr lang="en-US" altLang="en-US"/>
              <a:pPr/>
              <a:t>9</a:t>
            </a:fld>
            <a:endParaRPr lang="en-US" altLang="en-US"/>
          </a:p>
        </p:txBody>
      </p:sp>
      <p:pic>
        <p:nvPicPr>
          <p:cNvPr id="20485" name="Picture 5" descr="cid:image007.png@01CEAD7B.7EC49C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75575" y="92075"/>
            <a:ext cx="890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5800" y="1905000"/>
            <a:ext cx="4724400" cy="3687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487" name="Content Placeholder 7"/>
          <p:cNvSpPr>
            <a:spLocks noGrp="1"/>
          </p:cNvSpPr>
          <p:nvPr>
            <p:ph sz="quarter" idx="12"/>
          </p:nvPr>
        </p:nvSpPr>
        <p:spPr>
          <a:xfrm>
            <a:off x="5410200" y="1676400"/>
            <a:ext cx="3429000" cy="3886200"/>
          </a:xfrm>
        </p:spPr>
        <p:txBody>
          <a:bodyPr/>
          <a:lstStyle/>
          <a:p>
            <a:pPr eaLnBrk="1" hangingPunct="1"/>
            <a:r>
              <a:rPr lang="en-US" altLang="en-US" sz="3600" dirty="0" smtClean="0"/>
              <a:t>Amounts entered in the Adjustment section carry to Form 8880*</a:t>
            </a:r>
          </a:p>
        </p:txBody>
      </p:sp>
      <p:sp>
        <p:nvSpPr>
          <p:cNvPr id="20488" name="TextBox 11"/>
          <p:cNvSpPr txBox="1">
            <a:spLocks noChangeArrowheads="1"/>
          </p:cNvSpPr>
          <p:nvPr/>
        </p:nvSpPr>
        <p:spPr bwMode="auto">
          <a:xfrm>
            <a:off x="685800" y="55626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latin typeface="Calibri" panose="020F0502020204030204" pitchFamily="34" charset="0"/>
                <a:cs typeface="Calibri" panose="020F0502020204030204" pitchFamily="34" charset="0"/>
              </a:rPr>
              <a:t>*</a:t>
            </a:r>
            <a:r>
              <a:rPr lang="en-US" altLang="en-US" sz="3200" dirty="0">
                <a:solidFill>
                  <a:schemeClr val="tx1"/>
                </a:solidFill>
                <a:latin typeface="Calibri" panose="020F0502020204030204" pitchFamily="34" charset="0"/>
                <a:cs typeface="Calibri" panose="020F0502020204030204" pitchFamily="34" charset="0"/>
              </a:rPr>
              <a:t>*</a:t>
            </a:r>
            <a:r>
              <a:rPr lang="en-US" altLang="en-US" sz="2400" dirty="0">
                <a:solidFill>
                  <a:schemeClr val="tx1"/>
                </a:solidFill>
                <a:latin typeface="Calibri" panose="020F0502020204030204" pitchFamily="34" charset="0"/>
                <a:cs typeface="Calibri" panose="020F0502020204030204" pitchFamily="34" charset="0"/>
              </a:rPr>
              <a:t>but don’t show on the 8880 input screen</a:t>
            </a:r>
            <a:endParaRPr lang="en-US" altLang="en-US"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 2016 Template</Template>
  <TotalTime>0</TotalTime>
  <Words>1038</Words>
  <Application>Microsoft Office PowerPoint</Application>
  <PresentationFormat>On-screen Show (4:3)</PresentationFormat>
  <Paragraphs>179</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SimSun</vt:lpstr>
      <vt:lpstr>Arial</vt:lpstr>
      <vt:lpstr>Calibri</vt:lpstr>
      <vt:lpstr>Times New Roman</vt:lpstr>
      <vt:lpstr>Verdana</vt:lpstr>
      <vt:lpstr>Wingdings</vt:lpstr>
      <vt:lpstr>NTTC</vt:lpstr>
      <vt:lpstr>Miscellaneous Credits</vt:lpstr>
      <vt:lpstr>Other Non-Refundable Credits</vt:lpstr>
      <vt:lpstr>Retirement Savings Credit</vt:lpstr>
      <vt:lpstr>Retirement Savings Credit</vt:lpstr>
      <vt:lpstr>Retirement Savings Credit</vt:lpstr>
      <vt:lpstr>Retirement Savings Credit</vt:lpstr>
      <vt:lpstr>Retirement Savings Credit—W-2 Box 12</vt:lpstr>
      <vt:lpstr>Retirement Savings Credit—W-2 Box 14</vt:lpstr>
      <vt:lpstr>Retirement Savings Credit—Traditional IRA Contribution</vt:lpstr>
      <vt:lpstr>Form 8880</vt:lpstr>
      <vt:lpstr>Retirement Savings Credit—Distributions</vt:lpstr>
      <vt:lpstr>Retirement Savings Credits</vt:lpstr>
      <vt:lpstr>Energy Related Improvements</vt:lpstr>
      <vt:lpstr>Residential Energy Credits</vt:lpstr>
      <vt:lpstr>Residential Energy Credits</vt:lpstr>
      <vt:lpstr>Residential Energy Credits</vt:lpstr>
      <vt:lpstr>Residential Energy Credits— Prior Year Credits</vt:lpstr>
      <vt:lpstr>Residential Energy Credits</vt:lpstr>
      <vt:lpstr>Elderly or Disabled Credit</vt:lpstr>
      <vt:lpstr>Elderly or Disabled Credit</vt:lpstr>
      <vt:lpstr>Elderly or Disabled Credit</vt:lpstr>
      <vt:lpstr>Quality Review – Misc  Non-Refundable Credits</vt:lpstr>
      <vt:lpstr>Summary with Taxpayer</vt:lpstr>
      <vt:lpstr>Miscellaneous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2013-10-12T19:36:58Z</dcterms:created>
  <dcterms:modified xsi:type="dcterms:W3CDTF">2016-12-17T04:43:43Z</dcterms:modified>
</cp:coreProperties>
</file>